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16"/>
  </p:handoutMasterIdLst>
  <p:sldIdLst>
    <p:sldId id="256" r:id="rId3"/>
    <p:sldId id="258" r:id="rId5"/>
    <p:sldId id="262" r:id="rId6"/>
    <p:sldId id="264" r:id="rId7"/>
    <p:sldId id="265" r:id="rId8"/>
    <p:sldId id="266" r:id="rId9"/>
    <p:sldId id="267" r:id="rId10"/>
    <p:sldId id="270" r:id="rId11"/>
    <p:sldId id="269" r:id="rId12"/>
    <p:sldId id="268" r:id="rId13"/>
    <p:sldId id="272" r:id="rId14"/>
    <p:sldId id="257" r:id="rId15"/>
  </p:sldIdLst>
  <p:sldSz cx="12192000" cy="6858000"/>
  <p:notesSz cx="6858000" cy="9144000"/>
  <p:embeddedFontLst>
    <p:embeddedFont>
      <p:font typeface="等线" panose="02010600030101010101" charset="-122"/>
      <p:regular r:id="rId20"/>
      <p:bold r:id="rId21"/>
    </p:embeddedFont>
    <p:embeddedFont>
      <p:font typeface="微软雅黑" panose="020B0503020204020204" pitchFamily="34" charset="-122"/>
      <p:regular r:id="rId22"/>
      <p:bold r:id="rId23"/>
    </p:embeddedFont>
    <p:embeddedFont>
      <p:font typeface="等线 Light" panose="02010600030101010101" charset="-122"/>
      <p:regular r:id="rId24"/>
    </p:embeddedFont>
  </p:embeddedFontLst>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FFF4"/>
    <a:srgbClr val="1045D3"/>
    <a:srgbClr val="D9FFFF"/>
    <a:srgbClr val="192988"/>
    <a:srgbClr val="114AE2"/>
    <a:srgbClr val="DFE7FB"/>
    <a:srgbClr val="0E3BB4"/>
    <a:srgbClr val="263ED0"/>
    <a:srgbClr val="83AF2C"/>
    <a:srgbClr val="026C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5620"/>
    <p:restoredTop sz="94660" autoAdjust="0"/>
  </p:normalViewPr>
  <p:slideViewPr>
    <p:cSldViewPr snapToGrid="0">
      <p:cViewPr>
        <p:scale>
          <a:sx n="90" d="100"/>
          <a:sy n="90" d="100"/>
        </p:scale>
        <p:origin x="1356" y="1038"/>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tags" Target="tags/tag4.xml"/><Relationship Id="rId24" Type="http://schemas.openxmlformats.org/officeDocument/2006/relationships/font" Target="fonts/font5.fntdata"/><Relationship Id="rId23" Type="http://schemas.openxmlformats.org/officeDocument/2006/relationships/font" Target="fonts/font4.fntdata"/><Relationship Id="rId22" Type="http://schemas.openxmlformats.org/officeDocument/2006/relationships/font" Target="fonts/font3.fntdata"/><Relationship Id="rId21" Type="http://schemas.openxmlformats.org/officeDocument/2006/relationships/font" Target="fonts/font2.fntdata"/><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handoutMaster" Target="handoutMasters/handoutMaster1.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83DD00-B89D-4C7D-A472-A6F4D53A30F1}"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4A352FD-2E94-4CF3-A456-47FA09D613E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958CEA-3989-48F9-A270-E734E186541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06FC07-3139-40AC-A042-8D200354F83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806FC07-3139-40AC-A042-8D200354F83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间隔页">
    <p:spTree>
      <p:nvGrpSpPr>
        <p:cNvPr id="1" name=""/>
        <p:cNvGrpSpPr/>
        <p:nvPr/>
      </p:nvGrpSpPr>
      <p:grpSpPr>
        <a:xfrm>
          <a:off x="0" y="0"/>
          <a:ext cx="0" cy="0"/>
          <a:chOff x="0" y="0"/>
          <a:chExt cx="0" cy="0"/>
        </a:xfrm>
      </p:grpSpPr>
      <p:pic>
        <p:nvPicPr>
          <p:cNvPr id="2" name="图片 1" descr="/Users/fly/Documents/2026——信通智库设计/2026 人工智能赛会/案例PPT模版/背景_背景.jpg背景_背景"/>
          <p:cNvPicPr>
            <a:picLocks noChangeAspect="1"/>
          </p:cNvPicPr>
          <p:nvPr userDrawn="1"/>
        </p:nvPicPr>
        <p:blipFill>
          <a:blip r:embed="rId2"/>
          <a:srcRect/>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下条">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alphaModFix amt="10000"/>
          </a:blip>
          <a:stretch>
            <a:fillRect/>
          </a:stretch>
        </p:blipFill>
        <p:spPr>
          <a:xfrm>
            <a:off x="0" y="-6080"/>
            <a:ext cx="12192000" cy="6841220"/>
          </a:xfrm>
          <a:prstGeom prst="rect">
            <a:avLst/>
          </a:prstGeom>
        </p:spPr>
      </p:pic>
      <p:grpSp>
        <p:nvGrpSpPr>
          <p:cNvPr id="13" name="组合 12"/>
          <p:cNvGrpSpPr/>
          <p:nvPr userDrawn="1"/>
        </p:nvGrpSpPr>
        <p:grpSpPr>
          <a:xfrm>
            <a:off x="-21590" y="6116320"/>
            <a:ext cx="12227560" cy="797560"/>
            <a:chOff x="-34" y="0"/>
            <a:chExt cx="19256" cy="1256"/>
          </a:xfrm>
        </p:grpSpPr>
        <p:grpSp>
          <p:nvGrpSpPr>
            <p:cNvPr id="3" name="组合 2"/>
            <p:cNvGrpSpPr/>
            <p:nvPr userDrawn="1"/>
          </p:nvGrpSpPr>
          <p:grpSpPr>
            <a:xfrm>
              <a:off x="-34" y="0"/>
              <a:ext cx="19256" cy="1256"/>
              <a:chOff x="45" y="-11"/>
              <a:chExt cx="19256" cy="1256"/>
            </a:xfrm>
          </p:grpSpPr>
          <p:pic>
            <p:nvPicPr>
              <p:cNvPr id="2" name="图片 1" descr="背景-02"/>
              <p:cNvPicPr>
                <a:picLocks noChangeAspect="1"/>
              </p:cNvPicPr>
              <p:nvPr userDrawn="1"/>
            </p:nvPicPr>
            <p:blipFill>
              <a:blip r:embed="rId3"/>
              <a:srcRect t="89055" b="-620"/>
              <a:stretch>
                <a:fillRect/>
              </a:stretch>
            </p:blipFill>
            <p:spPr>
              <a:xfrm>
                <a:off x="45" y="-11"/>
                <a:ext cx="19256" cy="1256"/>
              </a:xfrm>
              <a:prstGeom prst="rect">
                <a:avLst/>
              </a:prstGeom>
            </p:spPr>
          </p:pic>
          <p:pic>
            <p:nvPicPr>
              <p:cNvPr id="9" name="图片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7" y="50"/>
                <a:ext cx="3289" cy="1076"/>
              </a:xfrm>
              <a:prstGeom prst="rect">
                <a:avLst/>
              </a:prstGeom>
            </p:spPr>
          </p:pic>
        </p:grpSp>
        <p:pic>
          <p:nvPicPr>
            <p:cNvPr id="8" name="图片 7" descr="/Users/fly/Documents/2026——信通智库设计/2026 人工智能赛会/案例PPT模版/背景-03.png背景-03"/>
            <p:cNvPicPr>
              <a:picLocks noChangeAspect="1"/>
            </p:cNvPicPr>
            <p:nvPr userDrawn="1"/>
          </p:nvPicPr>
          <p:blipFill>
            <a:blip r:embed="rId5"/>
            <a:srcRect l="3545" r="3545"/>
            <a:stretch>
              <a:fillRect/>
            </a:stretch>
          </p:blipFill>
          <p:spPr>
            <a:xfrm>
              <a:off x="4895" y="162"/>
              <a:ext cx="9767" cy="931"/>
            </a:xfrm>
            <a:prstGeom prst="rect">
              <a:avLst/>
            </a:prstGeom>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上条">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alphaModFix amt="10000"/>
          </a:blip>
          <a:stretch>
            <a:fillRect/>
          </a:stretch>
        </p:blipFill>
        <p:spPr>
          <a:xfrm>
            <a:off x="0" y="32020"/>
            <a:ext cx="12192000" cy="6841220"/>
          </a:xfrm>
          <a:prstGeom prst="rect">
            <a:avLst/>
          </a:prstGeom>
        </p:spPr>
      </p:pic>
      <p:grpSp>
        <p:nvGrpSpPr>
          <p:cNvPr id="13" name="组合 12"/>
          <p:cNvGrpSpPr/>
          <p:nvPr userDrawn="1"/>
        </p:nvGrpSpPr>
        <p:grpSpPr>
          <a:xfrm>
            <a:off x="-21590" y="0"/>
            <a:ext cx="12227560" cy="797560"/>
            <a:chOff x="-34" y="0"/>
            <a:chExt cx="19256" cy="1256"/>
          </a:xfrm>
        </p:grpSpPr>
        <p:grpSp>
          <p:nvGrpSpPr>
            <p:cNvPr id="3" name="组合 2"/>
            <p:cNvGrpSpPr/>
            <p:nvPr userDrawn="1"/>
          </p:nvGrpSpPr>
          <p:grpSpPr>
            <a:xfrm>
              <a:off x="-34" y="0"/>
              <a:ext cx="19256" cy="1256"/>
              <a:chOff x="45" y="-11"/>
              <a:chExt cx="19256" cy="1256"/>
            </a:xfrm>
          </p:grpSpPr>
          <p:pic>
            <p:nvPicPr>
              <p:cNvPr id="6" name="图片 5" descr="背景-02"/>
              <p:cNvPicPr>
                <a:picLocks noChangeAspect="1"/>
              </p:cNvPicPr>
              <p:nvPr userDrawn="1"/>
            </p:nvPicPr>
            <p:blipFill>
              <a:blip r:embed="rId3"/>
              <a:srcRect t="89055" b="-620"/>
              <a:stretch>
                <a:fillRect/>
              </a:stretch>
            </p:blipFill>
            <p:spPr>
              <a:xfrm>
                <a:off x="45" y="-11"/>
                <a:ext cx="19256" cy="1256"/>
              </a:xfrm>
              <a:prstGeom prst="rect">
                <a:avLst/>
              </a:prstGeom>
            </p:spPr>
          </p:pic>
          <p:pic>
            <p:nvPicPr>
              <p:cNvPr id="9" name="图片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7" y="50"/>
                <a:ext cx="3289" cy="1076"/>
              </a:xfrm>
              <a:prstGeom prst="rect">
                <a:avLst/>
              </a:prstGeom>
            </p:spPr>
          </p:pic>
        </p:grpSp>
        <p:pic>
          <p:nvPicPr>
            <p:cNvPr id="10" name="图片 9" descr="/Users/fly/Documents/2026——信通智库设计/2026 人工智能赛会/案例PPT模版/背景-03.png背景-03"/>
            <p:cNvPicPr>
              <a:picLocks noChangeAspect="1"/>
            </p:cNvPicPr>
            <p:nvPr userDrawn="1"/>
          </p:nvPicPr>
          <p:blipFill>
            <a:blip r:embed="rId5"/>
            <a:srcRect l="3545" r="3545"/>
            <a:stretch>
              <a:fillRect/>
            </a:stretch>
          </p:blipFill>
          <p:spPr>
            <a:xfrm>
              <a:off x="4895" y="162"/>
              <a:ext cx="9767" cy="931"/>
            </a:xfrm>
            <a:prstGeom prst="rect">
              <a:avLst/>
            </a:prstGeom>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pic>
        <p:nvPicPr>
          <p:cNvPr id="4" name="图片 3" descr="/Users/fly/Documents/2026——信通智库设计/2026 人工智能赛会/案例PPT模版/背景-02.jpg背景-02"/>
          <p:cNvPicPr>
            <a:picLocks noChangeAspect="1"/>
          </p:cNvPicPr>
          <p:nvPr userDrawn="1"/>
        </p:nvPicPr>
        <p:blipFill>
          <a:blip r:embed="rId2"/>
          <a:srcRect/>
          <a:stretch>
            <a:fillRect/>
          </a:stretch>
        </p:blipFill>
        <p:spPr>
          <a:xfrm>
            <a:off x="0" y="0"/>
            <a:ext cx="12192000" cy="6858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7CDB49-DFAF-4ABA-9B68-E751965FE1F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DED1375-2FA5-4291-AC48-B0776A05334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7CDB49-DFAF-4ABA-9B68-E751965FE1F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ED1375-2FA5-4291-AC48-B0776A05334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257CDB49-DFAF-4ABA-9B68-E751965FE1F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ED1375-2FA5-4291-AC48-B0776A05334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57CDB49-DFAF-4ABA-9B68-E751965FE1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ED1375-2FA5-4291-AC48-B0776A05334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257CDB49-DFAF-4ABA-9B68-E751965FE1F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ED1375-2FA5-4291-AC48-B0776A05334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7CDB49-DFAF-4ABA-9B68-E751965FE1F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ED1375-2FA5-4291-AC48-B0776A05334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image" Target="../media/image10.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3.xml"/><Relationship Id="rId2" Type="http://schemas.openxmlformats.org/officeDocument/2006/relationships/image" Target="../media/image12.pn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3.xml"/><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
          <p:cNvSpPr txBox="1"/>
          <p:nvPr/>
        </p:nvSpPr>
        <p:spPr>
          <a:xfrm>
            <a:off x="1350010" y="3229928"/>
            <a:ext cx="9836785" cy="2214880"/>
          </a:xfrm>
          <a:prstGeom prst="rect">
            <a:avLst/>
          </a:prstGeom>
          <a:noFill/>
        </p:spPr>
        <p:txBody>
          <a:bodyPr wrap="square"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24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sym typeface="+mn-ea"/>
              </a:rPr>
              <a:t>赛道一</a:t>
            </a:r>
            <a:r>
              <a:rPr lang="en-US" altLang="zh-CN" sz="24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sym typeface="+mn-ea"/>
              </a:rPr>
              <a:t>：</a:t>
            </a:r>
            <a:r>
              <a:rPr lang="zh-CN" altLang="en-US" sz="24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sym typeface="+mn-ea"/>
              </a:rPr>
              <a:t>基于大语言模型的电力系统自主科研假设生成</a:t>
            </a:r>
            <a:endParaRPr lang="en-US" altLang="zh-CN" sz="24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sym typeface="+mn-ea"/>
            </a:endParaRPr>
          </a:p>
          <a:p>
            <a:pPr algn="ctr">
              <a:lnSpc>
                <a:spcPct val="150000"/>
              </a:lnSpc>
            </a:pPr>
            <a:endParaRPr lang="en-US" altLang="zh-CN" sz="1600"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endParaRPr>
          </a:p>
          <a:p>
            <a:pPr algn="ctr">
              <a:lnSpc>
                <a:spcPct val="150000"/>
              </a:lnSpc>
            </a:pPr>
            <a:endParaRPr lang="en-US" altLang="zh-CN" sz="1600"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endParaRPr>
          </a:p>
          <a:p>
            <a:pPr algn="ctr">
              <a:lnSpc>
                <a:spcPct val="150000"/>
              </a:lnSpc>
            </a:pPr>
            <a:endParaRPr lang="en-US" altLang="zh-CN" sz="1600"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endParaRPr>
          </a:p>
          <a:p>
            <a:pPr algn="ctr">
              <a:lnSpc>
                <a:spcPct val="150000"/>
              </a:lnSpc>
            </a:pPr>
            <a:r>
              <a:rPr lang="en-US" altLang="zh-CN" sz="20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rPr>
              <a:t>2026</a:t>
            </a:r>
            <a:r>
              <a:rPr lang="zh-CN" altLang="en-US" sz="20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rPr>
              <a:t>年</a:t>
            </a:r>
            <a:r>
              <a:rPr lang="en-US" altLang="zh-CN" sz="20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rPr>
              <a:t>11</a:t>
            </a:r>
            <a:r>
              <a:rPr lang="zh-CN" altLang="en-US" sz="20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rPr>
              <a:t>月</a:t>
            </a:r>
            <a:r>
              <a:rPr lang="en-US" altLang="zh-CN" sz="20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rPr>
              <a:t>03</a:t>
            </a:r>
            <a:r>
              <a:rPr lang="zh-CN" altLang="en-US" sz="20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rPr>
              <a:t>日</a:t>
            </a:r>
            <a:endParaRPr lang="zh-CN" altLang="en-US" sz="2000" b="1" spc="300" dirty="0">
              <a:gradFill>
                <a:gsLst>
                  <a:gs pos="0">
                    <a:prstClr val="white">
                      <a:alpha val="51000"/>
                    </a:prstClr>
                  </a:gs>
                  <a:gs pos="40000">
                    <a:prstClr val="white"/>
                  </a:gs>
                </a:gsLst>
                <a:lin ang="600000" scaled="0"/>
              </a:gradFill>
              <a:latin typeface="微软雅黑" panose="020B0503020204020204" pitchFamily="34" charset="-122"/>
              <a:ea typeface="微软雅黑" panose="020B0503020204020204" pitchFamily="34" charset="-122"/>
            </a:endParaRPr>
          </a:p>
        </p:txBody>
      </p:sp>
      <p:sp>
        <p:nvSpPr>
          <p:cNvPr id="2" name="文本框 1"/>
          <p:cNvSpPr txBox="1"/>
          <p:nvPr/>
        </p:nvSpPr>
        <p:spPr>
          <a:xfrm>
            <a:off x="1685925" y="1865630"/>
            <a:ext cx="9164955" cy="768350"/>
          </a:xfrm>
          <a:prstGeom prst="rect">
            <a:avLst/>
          </a:prstGeom>
          <a:noFill/>
        </p:spPr>
        <p:txBody>
          <a:bodyPr wrap="square" rtlCol="0" anchor="ctr" anchorCtr="0">
            <a:spAutoFit/>
          </a:bodyPr>
          <a:p>
            <a:pPr algn="dist"/>
            <a:r>
              <a:rPr lang="en-US" altLang="zh-CN" sz="4400" b="1">
                <a:gradFill>
                  <a:gsLst>
                    <a:gs pos="0">
                      <a:srgbClr val="ADE1F9">
                        <a:lumMod val="96000"/>
                        <a:lumOff val="4000"/>
                      </a:srgbClr>
                    </a:gs>
                    <a:gs pos="100000">
                      <a:srgbClr val="FFF2EC"/>
                    </a:gs>
                  </a:gsLst>
                  <a:path path="circle">
                    <a:fillToRect l="100000" t="100000"/>
                  </a:path>
                  <a:tileRect r="-100000" b="-100000"/>
                </a:gradFill>
                <a:effectLst/>
                <a:latin typeface="微软雅黑" panose="020B0503020204020204" pitchFamily="34" charset="-122"/>
                <a:ea typeface="微软雅黑" panose="020B0503020204020204" pitchFamily="34" charset="-122"/>
                <a:cs typeface="微软雅黑" panose="020B0503020204020204" pitchFamily="34" charset="-122"/>
              </a:rPr>
              <a:t>2026</a:t>
            </a:r>
            <a:r>
              <a:rPr lang="zh-CN" altLang="en-US" sz="4400" b="1">
                <a:gradFill>
                  <a:gsLst>
                    <a:gs pos="0">
                      <a:srgbClr val="ADE1F9">
                        <a:lumMod val="96000"/>
                        <a:lumOff val="4000"/>
                      </a:srgbClr>
                    </a:gs>
                    <a:gs pos="100000">
                      <a:srgbClr val="FFF2EC"/>
                    </a:gs>
                  </a:gsLst>
                  <a:path path="circle">
                    <a:fillToRect l="100000" t="100000"/>
                  </a:path>
                  <a:tileRect r="-100000" b="-100000"/>
                </a:gradFill>
                <a:effectLst/>
                <a:latin typeface="微软雅黑" panose="020B0503020204020204" pitchFamily="34" charset="-122"/>
                <a:ea typeface="微软雅黑" panose="020B0503020204020204" pitchFamily="34" charset="-122"/>
                <a:cs typeface="微软雅黑" panose="020B0503020204020204" pitchFamily="34" charset="-122"/>
              </a:rPr>
              <a:t>年能源行业人工智能应用大赛</a:t>
            </a:r>
            <a:endParaRPr lang="zh-CN" altLang="en-US" sz="4400" b="1">
              <a:gradFill>
                <a:gsLst>
                  <a:gs pos="0">
                    <a:srgbClr val="ADE1F9">
                      <a:lumMod val="96000"/>
                      <a:lumOff val="4000"/>
                    </a:srgbClr>
                  </a:gs>
                  <a:gs pos="100000">
                    <a:srgbClr val="FFF2EC"/>
                  </a:gs>
                </a:gsLst>
                <a:path path="circle">
                  <a:fillToRect l="100000" t="100000"/>
                </a:path>
                <a:tileRect r="-100000" b="-100000"/>
              </a:gra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11885" y="988695"/>
            <a:ext cx="9787255" cy="4940935"/>
          </a:xfrm>
          <a:prstGeom prst="rect">
            <a:avLst/>
          </a:prstGeom>
          <a:noFill/>
          <a:ln w="9525">
            <a:noFill/>
          </a:ln>
        </p:spPr>
        <p:txBody>
          <a:bodyPr wrap="square">
            <a:noAutofit/>
          </a:bodyPr>
          <a:p>
            <a:pPr indent="355600" algn="l">
              <a:buClrTx/>
              <a:buSzTx/>
              <a:buFontTx/>
            </a:pPr>
            <a:r>
              <a:rPr lang="zh-CN" altLang="zh-CN" sz="2800" b="1" dirty="0">
                <a:latin typeface="微软雅黑" panose="020B0503020204020204" pitchFamily="34" charset="-122"/>
                <a:ea typeface="微软雅黑" panose="020B0503020204020204" pitchFamily="34" charset="-122"/>
                <a:cs typeface="微软雅黑" panose="020B0503020204020204" pitchFamily="34" charset="-122"/>
              </a:rPr>
              <a:t>赛题背景介绍</a:t>
            </a:r>
            <a:endParaRPr lang="zh-CN" altLang="zh-CN" sz="2800" b="1" dirty="0">
              <a:latin typeface="微软雅黑" panose="020B0503020204020204" pitchFamily="34" charset="-122"/>
              <a:ea typeface="微软雅黑" panose="020B0503020204020204" pitchFamily="34" charset="-122"/>
              <a:cs typeface="微软雅黑" panose="020B0503020204020204" pitchFamily="34" charset="-122"/>
            </a:endParaRPr>
          </a:p>
          <a:p>
            <a:pPr indent="355600" algn="l">
              <a:buClrTx/>
              <a:buSzTx/>
              <a:buFontTx/>
            </a:pP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随着新能源大规模并网和新型电力系统建设深入推进，电力系统呈现出多源异构、多时间尺度、多物理过程耦合等复杂特征，传统依赖专家经验的科研模式在研究问题分析、知识检索、研究方向探索和科研假设提出等环节存在效率低、探索空间有限等问题。</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大语言模型具备较强的知识理解、信息检索和复杂推理能力，为人工智能从“辅助科研”向“自主科研”演进提供了新的技术路径。科研假设是连接科学问题、已有知识、机理认知与实验验证的关键环节，能否自主形成高质量科研假设，是衡量人工智能科研能力的重要基础。</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本赛题聚焦新型电力系统断面潮流控制场景，要求参赛队伍利用大语言模型、检索增强生成、多智能体、知识图谱等人工智能技术，针对给定电力科研问题，自主完成知识构建、科研问题理解、研究空间探索、科研假设生成及假设筛选，形成具有专业依据、差异性和可验证性的科研假设集合。</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通过竞赛推动大语言模型从“回答已有问题”向“提出值得研究的科学假设”演进，探索人工智能在电力自主科研领域的应用能力。</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989965" y="1057275"/>
            <a:ext cx="9909175" cy="4192905"/>
          </a:xfrm>
          <a:prstGeom prst="rect">
            <a:avLst/>
          </a:prstGeom>
          <a:noFill/>
          <a:ln w="9525">
            <a:noFill/>
          </a:ln>
        </p:spPr>
        <p:txBody>
          <a:bodyPr wrap="square">
            <a:noAutofit/>
          </a:bodyPr>
          <a:p>
            <a:pPr indent="355600" algn="l">
              <a:buClrTx/>
              <a:buSzTx/>
              <a:buFontTx/>
            </a:pPr>
            <a:r>
              <a:rPr lang="zh-CN" altLang="zh-CN" sz="2800" b="1" dirty="0">
                <a:latin typeface="微软雅黑" panose="020B0503020204020204" pitchFamily="34" charset="-122"/>
                <a:ea typeface="微软雅黑" panose="020B0503020204020204" pitchFamily="34" charset="-122"/>
                <a:cs typeface="微软雅黑" panose="020B0503020204020204" pitchFamily="34" charset="-122"/>
              </a:rPr>
              <a:t>赛题</a:t>
            </a:r>
            <a:r>
              <a:rPr lang="zh-CN" altLang="zh-CN" sz="2800" b="1" dirty="0">
                <a:latin typeface="微软雅黑" panose="020B0503020204020204" pitchFamily="34" charset="-122"/>
                <a:ea typeface="微软雅黑" panose="020B0503020204020204" pitchFamily="34" charset="-122"/>
                <a:cs typeface="微软雅黑" panose="020B0503020204020204" pitchFamily="34" charset="-122"/>
              </a:rPr>
              <a:t>场景介绍</a:t>
            </a:r>
            <a:endParaRPr lang="zh-CN" altLang="zh-CN" sz="2800" b="1" dirty="0">
              <a:latin typeface="微软雅黑" panose="020B0503020204020204" pitchFamily="34" charset="-122"/>
              <a:ea typeface="微软雅黑" panose="020B0503020204020204" pitchFamily="34" charset="-122"/>
              <a:cs typeface="微软雅黑" panose="020B0503020204020204" pitchFamily="34" charset="-122"/>
            </a:endParaRPr>
          </a:p>
          <a:p>
            <a:pPr indent="355600"/>
            <a:endParaRPr lang="zh-CN" b="1" dirty="0">
              <a:ea typeface="宋体" panose="02010600030101010101" pitchFamily="2"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rPr>
              <a:t>在“双碳”目标和新型电力系统建设持续推进的背景下，高比例新能源、分布式资源和电力电子设备广泛接入，电力系统呈现运行方式多变、随机因素增多、控制对象耦合增强等特征。目前，电网断面实时调控决策依赖于传统的既定策略和调度员专业经验，缺乏智能化的辅助决策工具。上述模式全局计算能力有限，调度人员难以准确估计系统未来走势和运行风险。纯数据驱动方法虽能提高计算速度，但在新拓扑、极端工况和样本不足条件下，可能产生违反功率平衡、设备边界和安全约束的结果，计算结论的可信性难以保障。因此，需要设计兼顾时效性、准确性、泛化性与可解释性的断面调控方法，在实时运行环境和极端天气等风险场景强化大电网断面阻塞决策执行水平、确保系统运行安全裕度，并保证调控方法对电网动态演化的适应性。</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14145" y="963930"/>
            <a:ext cx="9697085" cy="1696085"/>
          </a:xfrm>
          <a:prstGeom prst="rect">
            <a:avLst/>
          </a:prstGeom>
          <a:noFill/>
          <a:ln w="9525">
            <a:noFill/>
          </a:ln>
        </p:spPr>
        <p:txBody>
          <a:bodyPr wrap="square">
            <a:noAutofit/>
          </a:bodyPr>
          <a:p>
            <a:pPr indent="457200">
              <a:lnSpc>
                <a:spcPct val="110000"/>
              </a:lnSpc>
            </a:pPr>
            <a:endParaRPr lang="en-US" altLang="zh-CN" b="0"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赛题</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预赛流程：机器评分</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技术路线认证</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pPr>
            <a:r>
              <a:rPr lang="zh-CN" altLang="en-US" dirty="0">
                <a:latin typeface="微软雅黑" panose="020B0503020204020204" pitchFamily="34" charset="-122"/>
                <a:ea typeface="微软雅黑" panose="020B0503020204020204" pitchFamily="34" charset="-122"/>
              </a:rPr>
              <a:t>参赛队伍提交不少于5条、不超过20条候选科研假设。每条假设应按照以下字段统一格式提交，并整理为JSON格式提交：</a:t>
            </a:r>
            <a:endParaRPr lang="zh-CN" altLang="en-US" dirty="0">
              <a:latin typeface="微软雅黑" panose="020B0503020204020204" pitchFamily="34" charset="-122"/>
              <a:ea typeface="微软雅黑" panose="020B0503020204020204" pitchFamily="34" charset="-122"/>
            </a:endParaRPr>
          </a:p>
        </p:txBody>
      </p:sp>
      <p:sp>
        <p:nvSpPr>
          <p:cNvPr id="6" name="文本框 5"/>
          <p:cNvSpPr txBox="1"/>
          <p:nvPr/>
        </p:nvSpPr>
        <p:spPr>
          <a:xfrm>
            <a:off x="735330" y="891540"/>
            <a:ext cx="6473825" cy="521970"/>
          </a:xfrm>
          <a:prstGeom prst="rect">
            <a:avLst/>
          </a:prstGeom>
          <a:noFill/>
        </p:spPr>
        <p:txBody>
          <a:bodyPr wrap="square">
            <a:spAutoFit/>
          </a:bodyPr>
          <a:p>
            <a:pPr indent="355600"/>
            <a:r>
              <a:rPr lang="zh-CN" altLang="zh-CN" sz="2800" b="1" dirty="0">
                <a:latin typeface="微软雅黑" panose="020B0503020204020204" pitchFamily="34" charset="-122"/>
                <a:ea typeface="微软雅黑" panose="020B0503020204020204" pitchFamily="34" charset="-122"/>
                <a:cs typeface="微软雅黑" panose="020B0503020204020204" pitchFamily="34" charset="-122"/>
              </a:rPr>
              <a:t>预赛介绍</a:t>
            </a:r>
            <a:endParaRPr lang="zh-CN" altLang="zh-CN" sz="2800" b="1" dirty="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11" name="表格 10"/>
          <p:cNvGraphicFramePr>
            <a:graphicFrameLocks noGrp="1"/>
          </p:cNvGraphicFramePr>
          <p:nvPr>
            <p:custDataLst>
              <p:tags r:id="rId1"/>
            </p:custDataLst>
          </p:nvPr>
        </p:nvGraphicFramePr>
        <p:xfrm>
          <a:off x="1206500" y="2660015"/>
          <a:ext cx="4271010" cy="3811905"/>
        </p:xfrm>
        <a:graphic>
          <a:graphicData uri="http://schemas.openxmlformats.org/drawingml/2006/table">
            <a:tbl>
              <a:tblPr firstRow="1" bandRow="1">
                <a:tableStyleId>{5C22544A-7EE6-4342-B048-85BDC9FD1C3A}</a:tableStyleId>
              </a:tblPr>
              <a:tblGrid>
                <a:gridCol w="1834515"/>
                <a:gridCol w="2436495"/>
              </a:tblGrid>
              <a:tr h="450215">
                <a:tc>
                  <a:txBody>
                    <a:bodyPr/>
                    <a:p>
                      <a:pPr algn="ctr">
                        <a:lnSpc>
                          <a:spcPts val="2800"/>
                        </a:lnSpc>
                        <a:spcBef>
                          <a:spcPct val="0"/>
                        </a:spcBef>
                        <a:spcAft>
                          <a:spcPct val="0"/>
                        </a:spcAft>
                      </a:pPr>
                      <a:r>
                        <a:rPr lang="zh-CN" sz="1800">
                          <a:solidFill>
                            <a:schemeClr val="bg1"/>
                          </a:solidFill>
                          <a:latin typeface="微软雅黑" panose="020B0503020204020204" pitchFamily="34" charset="-122"/>
                          <a:ea typeface="微软雅黑" panose="020B0503020204020204" pitchFamily="34" charset="-122"/>
                        </a:rPr>
                        <a:t>字段</a:t>
                      </a:r>
                      <a:endParaRPr lang="zh-CN" sz="1800">
                        <a:solidFill>
                          <a:schemeClr val="bg1"/>
                        </a:solidFill>
                        <a:latin typeface="微软雅黑" panose="020B0503020204020204" pitchFamily="34" charset="-122"/>
                        <a:ea typeface="微软雅黑" panose="020B0503020204020204" pitchFamily="34" charset="-122"/>
                      </a:endParaRPr>
                    </a:p>
                  </a:txBody>
                  <a:tcPr marL="68580" marR="68580" marT="0" marB="0" anchor="t" anchorCtr="0">
                    <a:solidFill>
                      <a:schemeClr val="accent2">
                        <a:lumMod val="75000"/>
                      </a:schemeClr>
                    </a:solidFill>
                  </a:tcPr>
                </a:tc>
                <a:tc>
                  <a:txBody>
                    <a:bodyPr/>
                    <a:p>
                      <a:pPr algn="ctr">
                        <a:lnSpc>
                          <a:spcPts val="2800"/>
                        </a:lnSpc>
                        <a:spcBef>
                          <a:spcPct val="0"/>
                        </a:spcBef>
                        <a:spcAft>
                          <a:spcPct val="0"/>
                        </a:spcAft>
                      </a:pPr>
                      <a:r>
                        <a:rPr lang="zh-CN" sz="1800">
                          <a:solidFill>
                            <a:schemeClr val="bg1"/>
                          </a:solidFill>
                          <a:latin typeface="微软雅黑" panose="020B0503020204020204" pitchFamily="34" charset="-122"/>
                          <a:ea typeface="微软雅黑" panose="020B0503020204020204" pitchFamily="34" charset="-122"/>
                        </a:rPr>
                        <a:t>内容要求</a:t>
                      </a:r>
                      <a:endParaRPr lang="zh-CN" sz="1800">
                        <a:solidFill>
                          <a:schemeClr val="bg1"/>
                        </a:solidFill>
                        <a:latin typeface="微软雅黑" panose="020B0503020204020204" pitchFamily="34" charset="-122"/>
                        <a:ea typeface="微软雅黑" panose="020B0503020204020204" pitchFamily="34" charset="-122"/>
                      </a:endParaRPr>
                    </a:p>
                  </a:txBody>
                  <a:tcPr marL="68580" marR="68580" marT="0" marB="0" anchor="t" anchorCtr="0">
                    <a:solidFill>
                      <a:srgbClr val="4472C4"/>
                    </a:solidFill>
                  </a:tcPr>
                </a:tc>
              </a:tr>
              <a:tr h="447675">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Hypothesis_</a:t>
                      </a:r>
                      <a:r>
                        <a:rPr lang="en-US" altLang="zh-CN" sz="1400">
                          <a:solidFill>
                            <a:srgbClr val="000000"/>
                          </a:solidFill>
                          <a:latin typeface="微软雅黑" panose="020B0503020204020204" pitchFamily="34" charset="-122"/>
                          <a:ea typeface="微软雅黑" panose="020B0503020204020204" pitchFamily="34" charset="-122"/>
                        </a:rPr>
                        <a:t>Num</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假设编号</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415925">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Hypothesis_Title</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科研假设名称</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416560">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Scenario</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对应场景</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416560">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Research_Object</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研究对象</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415925">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Key_Variables</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关键变量</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416560">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Method</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解决方法</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415925">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Mechanism</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作用机理及理论解释</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416560">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Conditions</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假设成立的边界条件</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bl>
          </a:graphicData>
        </a:graphic>
      </p:graphicFrame>
      <p:graphicFrame>
        <p:nvGraphicFramePr>
          <p:cNvPr id="3" name="表格 2"/>
          <p:cNvGraphicFramePr>
            <a:graphicFrameLocks noGrp="1"/>
          </p:cNvGraphicFramePr>
          <p:nvPr>
            <p:custDataLst>
              <p:tags r:id="rId2"/>
            </p:custDataLst>
          </p:nvPr>
        </p:nvGraphicFramePr>
        <p:xfrm>
          <a:off x="5735955" y="2660015"/>
          <a:ext cx="5657215" cy="3811905"/>
        </p:xfrm>
        <a:graphic>
          <a:graphicData uri="http://schemas.openxmlformats.org/drawingml/2006/table">
            <a:tbl>
              <a:tblPr firstRow="1" bandRow="1">
                <a:tableStyleId>{5C22544A-7EE6-4342-B048-85BDC9FD1C3A}</a:tableStyleId>
              </a:tblPr>
              <a:tblGrid>
                <a:gridCol w="2000885"/>
                <a:gridCol w="3656330"/>
              </a:tblGrid>
              <a:tr h="514350">
                <a:tc>
                  <a:txBody>
                    <a:bodyPr/>
                    <a:p>
                      <a:pPr algn="ctr">
                        <a:lnSpc>
                          <a:spcPts val="2800"/>
                        </a:lnSpc>
                        <a:spcBef>
                          <a:spcPct val="0"/>
                        </a:spcBef>
                        <a:spcAft>
                          <a:spcPct val="0"/>
                        </a:spcAft>
                      </a:pPr>
                      <a:r>
                        <a:rPr lang="zh-CN" sz="1800">
                          <a:solidFill>
                            <a:schemeClr val="bg1"/>
                          </a:solidFill>
                          <a:latin typeface="微软雅黑" panose="020B0503020204020204" pitchFamily="34" charset="-122"/>
                          <a:ea typeface="微软雅黑" panose="020B0503020204020204" pitchFamily="34" charset="-122"/>
                        </a:rPr>
                        <a:t>字段</a:t>
                      </a:r>
                      <a:endParaRPr lang="zh-CN" sz="1800">
                        <a:solidFill>
                          <a:schemeClr val="bg1"/>
                        </a:solidFill>
                        <a:latin typeface="微软雅黑" panose="020B0503020204020204" pitchFamily="34" charset="-122"/>
                        <a:ea typeface="微软雅黑" panose="020B0503020204020204" pitchFamily="34" charset="-122"/>
                      </a:endParaRPr>
                    </a:p>
                  </a:txBody>
                  <a:tcPr marL="68580" marR="68580" marT="0" marB="0" anchor="t" anchorCtr="0">
                    <a:solidFill>
                      <a:schemeClr val="accent2">
                        <a:lumMod val="75000"/>
                      </a:schemeClr>
                    </a:solidFill>
                  </a:tcPr>
                </a:tc>
                <a:tc>
                  <a:txBody>
                    <a:bodyPr/>
                    <a:p>
                      <a:pPr algn="ctr">
                        <a:lnSpc>
                          <a:spcPts val="2800"/>
                        </a:lnSpc>
                        <a:spcBef>
                          <a:spcPct val="0"/>
                        </a:spcBef>
                        <a:spcAft>
                          <a:spcPct val="0"/>
                        </a:spcAft>
                      </a:pPr>
                      <a:r>
                        <a:rPr lang="zh-CN" sz="1800">
                          <a:solidFill>
                            <a:schemeClr val="bg1"/>
                          </a:solidFill>
                          <a:latin typeface="微软雅黑" panose="020B0503020204020204" pitchFamily="34" charset="-122"/>
                          <a:ea typeface="微软雅黑" panose="020B0503020204020204" pitchFamily="34" charset="-122"/>
                        </a:rPr>
                        <a:t>内容要求</a:t>
                      </a:r>
                      <a:endParaRPr lang="zh-CN" sz="1800">
                        <a:solidFill>
                          <a:schemeClr val="bg1"/>
                        </a:solidFill>
                        <a:latin typeface="微软雅黑" panose="020B0503020204020204" pitchFamily="34" charset="-122"/>
                        <a:ea typeface="微软雅黑" panose="020B0503020204020204" pitchFamily="34" charset="-122"/>
                      </a:endParaRPr>
                    </a:p>
                  </a:txBody>
                  <a:tcPr marL="68580" marR="68580" marT="0" marB="0" anchor="t" anchorCtr="0">
                    <a:solidFill>
                      <a:srgbClr val="4472C4"/>
                    </a:solidFill>
                  </a:tcPr>
                </a:tc>
              </a:tr>
              <a:tr h="513080">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Prediction</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假设成立后的</a:t>
                      </a:r>
                      <a:r>
                        <a:rPr lang="zh-CN" sz="1400">
                          <a:solidFill>
                            <a:srgbClr val="000000"/>
                          </a:solidFill>
                          <a:latin typeface="微软雅黑" panose="020B0503020204020204" pitchFamily="34" charset="-122"/>
                          <a:ea typeface="微软雅黑" panose="020B0503020204020204" pitchFamily="34" charset="-122"/>
                        </a:rPr>
                        <a:t>预期效果</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473075">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Evidence</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关联</a:t>
                      </a:r>
                      <a:r>
                        <a:rPr lang="zh-CN" sz="1400">
                          <a:solidFill>
                            <a:srgbClr val="000000"/>
                          </a:solidFill>
                          <a:latin typeface="微软雅黑" panose="020B0503020204020204" pitchFamily="34" charset="-122"/>
                          <a:ea typeface="微软雅黑" panose="020B0503020204020204" pitchFamily="34" charset="-122"/>
                        </a:rPr>
                        <a:t>文献、数据或知识支撑</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514350">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Innovation</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相对于已有研究的新增内容</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636270">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Verification</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验证方法与实验思路</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534035">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Feasibility</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rPr>
                        <a:t>验证所需条件及实施可行性</a:t>
                      </a:r>
                      <a:endParaRPr 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r>
              <a:tr h="626745">
                <a:tc>
                  <a:txBody>
                    <a:bodyPr/>
                    <a:p>
                      <a:pPr>
                        <a:lnSpc>
                          <a:spcPts val="2800"/>
                        </a:lnSpc>
                        <a:spcBef>
                          <a:spcPct val="0"/>
                        </a:spcBef>
                        <a:spcAft>
                          <a:spcPct val="0"/>
                        </a:spcAft>
                      </a:pPr>
                      <a:r>
                        <a:rPr lang="en-US" altLang="zh-CN" sz="1400">
                          <a:solidFill>
                            <a:srgbClr val="000000"/>
                          </a:solidFill>
                          <a:latin typeface="微软雅黑" panose="020B0503020204020204" pitchFamily="34" charset="-122"/>
                          <a:ea typeface="微软雅黑" panose="020B0503020204020204" pitchFamily="34" charset="-122"/>
                        </a:rPr>
                        <a:t>Rank</a:t>
                      </a:r>
                      <a:endParaRPr lang="en-US" altLang="zh-CN" sz="1400">
                        <a:solidFill>
                          <a:srgbClr val="000000"/>
                        </a:solidFill>
                        <a:latin typeface="微软雅黑" panose="020B0503020204020204" pitchFamily="34" charset="-122"/>
                        <a:ea typeface="微软雅黑" panose="020B0503020204020204" pitchFamily="34" charset="-122"/>
                      </a:endParaRPr>
                    </a:p>
                  </a:txBody>
                  <a:tcPr marL="68580" marR="68580" marT="0" marB="0" anchor="t" anchorCtr="0"/>
                </a:tc>
                <a:tc>
                  <a:txBody>
                    <a:bodyPr/>
                    <a:p>
                      <a:pPr>
                        <a:lnSpc>
                          <a:spcPts val="2800"/>
                        </a:lnSpc>
                        <a:spcBef>
                          <a:spcPct val="0"/>
                        </a:spcBef>
                        <a:spcAft>
                          <a:spcPct val="0"/>
                        </a:spcAft>
                      </a:pPr>
                      <a:r>
                        <a:rPr lang="zh-CN"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提交假设</a:t>
                      </a:r>
                      <a:r>
                        <a:rPr lang="zh-CN"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的优先级</a:t>
                      </a:r>
                      <a:r>
                        <a:rPr lang="zh-CN"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，从</a:t>
                      </a:r>
                      <a:r>
                        <a:rPr lang="en-US" altLang="zh-CN"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开始依次排序</a:t>
                      </a:r>
                      <a:endParaRPr lang="zh-CN" altLang="en-US"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chor="t" anchorCtr="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989965" y="1057275"/>
            <a:ext cx="9909175" cy="3731260"/>
          </a:xfrm>
          <a:prstGeom prst="rect">
            <a:avLst/>
          </a:prstGeom>
          <a:noFill/>
          <a:ln w="9525">
            <a:noFill/>
          </a:ln>
        </p:spPr>
        <p:txBody>
          <a:bodyPr wrap="square">
            <a:noAutofit/>
          </a:bodyPr>
          <a:p>
            <a:pPr indent="355600" algn="l">
              <a:buClrTx/>
              <a:buSzTx/>
              <a:buFontTx/>
            </a:pP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预赛最终提交内容</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a:p>
            <a:pPr indent="355600"/>
            <a:endParaRPr lang="zh-CN" b="1" dirty="0">
              <a:ea typeface="宋体" panose="02010600030101010101" pitchFamily="2"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rPr>
              <a:t>参赛队伍最终提交两类结果：</a:t>
            </a:r>
            <a:endParaRPr lang="zh-CN" altLang="en-US" dirty="0">
              <a:latin typeface="微软雅黑" panose="020B0503020204020204" pitchFamily="34" charset="-122"/>
              <a:ea typeface="微软雅黑" panose="020B0503020204020204" pitchFamily="34"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rPr>
              <a:t>第一类：科研知识包，文件夹格式，包括知识列表原件PDF;其中，知识类别请以论文为主，也可包含专利、标准、软著等</a:t>
            </a:r>
            <a:r>
              <a:rPr lang="en-US" altLang="zh-CN" dirty="0">
                <a:latin typeface="微软雅黑" panose="020B0503020204020204" pitchFamily="34" charset="-122"/>
                <a:ea typeface="微软雅黑" panose="020B0503020204020204" pitchFamily="34" charset="-122"/>
              </a:rPr>
              <a:t>，</a:t>
            </a:r>
            <a:r>
              <a:rPr lang="zh-CN" altLang="en-US" b="1" dirty="0">
                <a:solidFill>
                  <a:srgbClr val="C00000"/>
                </a:solidFill>
                <a:latin typeface="微软雅黑" panose="020B0503020204020204" pitchFamily="34" charset="-122"/>
                <a:ea typeface="微软雅黑" panose="020B0503020204020204" pitchFamily="34" charset="-122"/>
              </a:rPr>
              <a:t>大小不得超过</a:t>
            </a:r>
            <a:r>
              <a:rPr lang="en-US" altLang="zh-CN" b="1" dirty="0">
                <a:solidFill>
                  <a:srgbClr val="C00000"/>
                </a:solidFill>
                <a:latin typeface="微软雅黑" panose="020B0503020204020204" pitchFamily="34" charset="-122"/>
                <a:ea typeface="微软雅黑" panose="020B0503020204020204" pitchFamily="34" charset="-122"/>
              </a:rPr>
              <a:t>500MB</a:t>
            </a:r>
            <a:r>
              <a:rPr lang="zh-CN" altLang="en-US"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rPr>
              <a:t>第二类：科研材料，TXT文本格式，对第一类科研知识包按照提交模型进行内容提取和填写；论文采用E开头编号，专利采用P开头编号，标准采用S开头编号，软著采用C开头编号。</a:t>
            </a:r>
            <a:endParaRPr lang="zh-CN" altLang="en-US" dirty="0">
              <a:latin typeface="微软雅黑" panose="020B0503020204020204" pitchFamily="34" charset="-122"/>
              <a:ea typeface="微软雅黑" panose="020B0503020204020204" pitchFamily="34"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rPr>
              <a:t>第三类：科研假设，JSON文件格式，每条假设按照上述字段严格进行填写。</a:t>
            </a:r>
            <a:endParaRPr lang="zh-CN" altLang="en-US" dirty="0">
              <a:latin typeface="微软雅黑" panose="020B0503020204020204" pitchFamily="34" charset="-122"/>
              <a:ea typeface="微软雅黑" panose="020B0503020204020204" pitchFamily="34" charset="-122"/>
            </a:endParaRPr>
          </a:p>
          <a:p>
            <a:pPr indent="355600">
              <a:lnSpc>
                <a:spcPct val="150000"/>
              </a:lnSpc>
              <a:spcBef>
                <a:spcPts val="0"/>
              </a:spcBef>
              <a:spcAft>
                <a:spcPts val="0"/>
              </a:spcAft>
            </a:pPr>
            <a:r>
              <a:rPr lang="zh-CN" altLang="en-US" dirty="0">
                <a:latin typeface="微软雅黑" panose="020B0503020204020204" pitchFamily="34" charset="-122"/>
                <a:ea typeface="微软雅黑" panose="020B0503020204020204" pitchFamily="34" charset="-122"/>
              </a:rPr>
              <a:t>所有结果按照组委会统一数据格式提交</a:t>
            </a:r>
            <a:r>
              <a:rPr lang="en-US" altLang="zh-CN" dirty="0">
                <a:latin typeface="微软雅黑" panose="020B0503020204020204" pitchFamily="34" charset="-122"/>
                <a:ea typeface="微软雅黑" panose="020B0503020204020204" pitchFamily="34" charset="-122"/>
              </a:rPr>
              <a:t>，</a:t>
            </a:r>
            <a:r>
              <a:rPr lang="zh-CN" altLang="en-US" b="1" dirty="0">
                <a:solidFill>
                  <a:srgbClr val="C00000"/>
                </a:solidFill>
                <a:latin typeface="微软雅黑" panose="020B0503020204020204" pitchFamily="34" charset="-122"/>
                <a:ea typeface="微软雅黑" panose="020B0503020204020204" pitchFamily="34" charset="-122"/>
              </a:rPr>
              <a:t>总大小不得超过</a:t>
            </a:r>
            <a:r>
              <a:rPr lang="en-US" altLang="zh-CN" b="1" dirty="0">
                <a:solidFill>
                  <a:srgbClr val="C00000"/>
                </a:solidFill>
                <a:latin typeface="微软雅黑" panose="020B0503020204020204" pitchFamily="34" charset="-122"/>
                <a:ea typeface="微软雅黑" panose="020B0503020204020204" pitchFamily="34" charset="-122"/>
              </a:rPr>
              <a:t>600MB</a:t>
            </a:r>
            <a:r>
              <a:rPr lang="zh-CN" altLang="en-US" dirty="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989965" y="1057275"/>
            <a:ext cx="9909175" cy="1919605"/>
          </a:xfrm>
          <a:prstGeom prst="rect">
            <a:avLst/>
          </a:prstGeom>
          <a:noFill/>
          <a:ln w="9525">
            <a:noFill/>
          </a:ln>
        </p:spPr>
        <p:txBody>
          <a:bodyPr wrap="square">
            <a:noAutofit/>
          </a:bodyPr>
          <a:p>
            <a:pPr indent="355600" algn="l">
              <a:buClrTx/>
              <a:buSzTx/>
              <a:buFontTx/>
            </a:pP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预赛最终提交内容</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a:p>
            <a:pPr indent="355600"/>
            <a:endParaRPr lang="zh-CN" b="1" dirty="0">
              <a:ea typeface="宋体" panose="02010600030101010101" pitchFamily="2" charset="-122"/>
            </a:endParaRPr>
          </a:p>
          <a:p>
            <a:pPr indent="355600"/>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每个队伍最终提交一个zip包，其中包含三类文件，</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见下图。</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indent="355600">
              <a:lnSpc>
                <a:spcPct val="150000"/>
              </a:lnSpc>
              <a:spcBef>
                <a:spcPts val="0"/>
              </a:spcBef>
              <a:spcAft>
                <a:spcPts val="0"/>
              </a:spcAft>
            </a:pP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284480" y="2322195"/>
            <a:ext cx="11347450" cy="654685"/>
          </a:xfrm>
          <a:prstGeom prst="rect">
            <a:avLst/>
          </a:prstGeom>
        </p:spPr>
      </p:pic>
      <p:sp>
        <p:nvSpPr>
          <p:cNvPr id="8" name="左大括号 7"/>
          <p:cNvSpPr/>
          <p:nvPr/>
        </p:nvSpPr>
        <p:spPr>
          <a:xfrm>
            <a:off x="489585" y="2952115"/>
            <a:ext cx="358140" cy="1477645"/>
          </a:xfrm>
          <a:prstGeom prst="leftBrace">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9" name="图片 8"/>
          <p:cNvPicPr>
            <a:picLocks noChangeAspect="1"/>
          </p:cNvPicPr>
          <p:nvPr/>
        </p:nvPicPr>
        <p:blipFill>
          <a:blip r:embed="rId2"/>
          <a:stretch>
            <a:fillRect/>
          </a:stretch>
        </p:blipFill>
        <p:spPr>
          <a:xfrm>
            <a:off x="866140" y="2952115"/>
            <a:ext cx="10765790" cy="16186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989965" y="1057275"/>
            <a:ext cx="9909175" cy="680085"/>
          </a:xfrm>
          <a:prstGeom prst="rect">
            <a:avLst/>
          </a:prstGeom>
          <a:noFill/>
          <a:ln w="9525">
            <a:noFill/>
          </a:ln>
        </p:spPr>
        <p:txBody>
          <a:bodyPr wrap="square">
            <a:noAutofit/>
          </a:bodyPr>
          <a:p>
            <a:pPr indent="355600" algn="l">
              <a:buClrTx/>
              <a:buSzTx/>
              <a:buFontTx/>
            </a:pP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预赛最终提交内容</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a:p>
            <a:pPr indent="355600"/>
            <a:endParaRPr lang="zh-CN" b="1" dirty="0">
              <a:ea typeface="宋体" panose="02010600030101010101" pitchFamily="2" charset="-122"/>
            </a:endParaRPr>
          </a:p>
          <a:p>
            <a:pPr indent="355600">
              <a:lnSpc>
                <a:spcPct val="150000"/>
              </a:lnSpc>
              <a:spcBef>
                <a:spcPts val="0"/>
              </a:spcBef>
              <a:spcAft>
                <a:spcPts val="0"/>
              </a:spcAft>
            </a:pPr>
            <a:endParaRPr lang="zh-CN" altLang="en-US"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rcRect t="3210"/>
          <a:stretch>
            <a:fillRect/>
          </a:stretch>
        </p:blipFill>
        <p:spPr>
          <a:xfrm>
            <a:off x="676910" y="2478405"/>
            <a:ext cx="10217785" cy="2431415"/>
          </a:xfrm>
          <a:prstGeom prst="rect">
            <a:avLst/>
          </a:prstGeom>
        </p:spPr>
      </p:pic>
      <p:pic>
        <p:nvPicPr>
          <p:cNvPr id="5" name="图片 4"/>
          <p:cNvPicPr>
            <a:picLocks noChangeAspect="1"/>
          </p:cNvPicPr>
          <p:nvPr/>
        </p:nvPicPr>
        <p:blipFill>
          <a:blip r:embed="rId2"/>
          <a:stretch>
            <a:fillRect/>
          </a:stretch>
        </p:blipFill>
        <p:spPr>
          <a:xfrm>
            <a:off x="511810" y="1800225"/>
            <a:ext cx="10611485" cy="592455"/>
          </a:xfrm>
          <a:prstGeom prst="rect">
            <a:avLst/>
          </a:prstGeom>
        </p:spPr>
      </p:pic>
      <p:sp>
        <p:nvSpPr>
          <p:cNvPr id="8" name="左大括号 7"/>
          <p:cNvSpPr/>
          <p:nvPr/>
        </p:nvSpPr>
        <p:spPr>
          <a:xfrm>
            <a:off x="442595" y="2478405"/>
            <a:ext cx="335915" cy="2365375"/>
          </a:xfrm>
          <a:prstGeom prst="leftBrace">
            <a:avLst>
              <a:gd name="adj1" fmla="val 0"/>
              <a:gd name="adj2" fmla="val 50000"/>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989965" y="1057275"/>
            <a:ext cx="9909175" cy="680085"/>
          </a:xfrm>
          <a:prstGeom prst="rect">
            <a:avLst/>
          </a:prstGeom>
          <a:noFill/>
          <a:ln w="9525">
            <a:noFill/>
          </a:ln>
        </p:spPr>
        <p:txBody>
          <a:bodyPr wrap="square">
            <a:noAutofit/>
          </a:bodyPr>
          <a:p>
            <a:pPr indent="355600" algn="l">
              <a:buClrTx/>
              <a:buSzTx/>
              <a:buFontTx/>
            </a:pP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预赛最终提交内容</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a:p>
            <a:pPr indent="355600"/>
            <a:endParaRPr lang="zh-CN" b="1" dirty="0">
              <a:ea typeface="宋体" panose="02010600030101010101" pitchFamily="2" charset="-122"/>
            </a:endParaRPr>
          </a:p>
          <a:p>
            <a:pPr indent="355600">
              <a:lnSpc>
                <a:spcPct val="150000"/>
              </a:lnSpc>
              <a:spcBef>
                <a:spcPts val="0"/>
              </a:spcBef>
              <a:spcAft>
                <a:spcPts val="0"/>
              </a:spcAft>
            </a:pPr>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rcRect r="858"/>
          <a:stretch>
            <a:fillRect/>
          </a:stretch>
        </p:blipFill>
        <p:spPr>
          <a:xfrm>
            <a:off x="687070" y="1921510"/>
            <a:ext cx="10424795" cy="4895850"/>
          </a:xfrm>
          <a:prstGeom prst="rect">
            <a:avLst/>
          </a:prstGeom>
        </p:spPr>
      </p:pic>
      <p:sp>
        <p:nvSpPr>
          <p:cNvPr id="8" name="左大括号 7"/>
          <p:cNvSpPr/>
          <p:nvPr/>
        </p:nvSpPr>
        <p:spPr>
          <a:xfrm>
            <a:off x="340995" y="1910080"/>
            <a:ext cx="335915" cy="4895850"/>
          </a:xfrm>
          <a:prstGeom prst="leftBrace">
            <a:avLst>
              <a:gd name="adj1" fmla="val 0"/>
              <a:gd name="adj2" fmla="val 50000"/>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6" name="图片 5"/>
          <p:cNvPicPr>
            <a:picLocks noChangeAspect="1"/>
          </p:cNvPicPr>
          <p:nvPr/>
        </p:nvPicPr>
        <p:blipFill>
          <a:blip r:embed="rId2"/>
          <a:stretch>
            <a:fillRect/>
          </a:stretch>
        </p:blipFill>
        <p:spPr>
          <a:xfrm>
            <a:off x="421640" y="1500505"/>
            <a:ext cx="8157845" cy="3848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989965" y="1057275"/>
            <a:ext cx="9909175" cy="680085"/>
          </a:xfrm>
          <a:prstGeom prst="rect">
            <a:avLst/>
          </a:prstGeom>
          <a:noFill/>
          <a:ln w="9525">
            <a:noFill/>
          </a:ln>
        </p:spPr>
        <p:txBody>
          <a:bodyPr wrap="square">
            <a:noAutofit/>
          </a:bodyPr>
          <a:p>
            <a:pPr indent="355600" algn="l">
              <a:buClrTx/>
              <a:buSzTx/>
              <a:buFontTx/>
            </a:pP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预赛最终提交内容</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a:p>
            <a:pPr indent="355600"/>
            <a:endParaRPr lang="zh-CN" b="1" dirty="0">
              <a:ea typeface="宋体" panose="02010600030101010101" pitchFamily="2" charset="-122"/>
            </a:endParaRPr>
          </a:p>
          <a:p>
            <a:pPr indent="355600">
              <a:lnSpc>
                <a:spcPct val="150000"/>
              </a:lnSpc>
              <a:spcBef>
                <a:spcPts val="0"/>
              </a:spcBef>
              <a:spcAft>
                <a:spcPts val="0"/>
              </a:spcAft>
            </a:pPr>
            <a:endParaRPr lang="zh-CN" altLang="en-US"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76910" y="2040890"/>
            <a:ext cx="10838180" cy="4760595"/>
          </a:xfrm>
          <a:prstGeom prst="rect">
            <a:avLst/>
          </a:prstGeom>
        </p:spPr>
      </p:pic>
      <p:pic>
        <p:nvPicPr>
          <p:cNvPr id="3" name="图片 2"/>
          <p:cNvPicPr>
            <a:picLocks noChangeAspect="1"/>
          </p:cNvPicPr>
          <p:nvPr/>
        </p:nvPicPr>
        <p:blipFill>
          <a:blip r:embed="rId2"/>
          <a:stretch>
            <a:fillRect/>
          </a:stretch>
        </p:blipFill>
        <p:spPr>
          <a:xfrm>
            <a:off x="391160" y="1615440"/>
            <a:ext cx="8256905" cy="369570"/>
          </a:xfrm>
          <a:prstGeom prst="rect">
            <a:avLst/>
          </a:prstGeom>
        </p:spPr>
      </p:pic>
      <p:sp>
        <p:nvSpPr>
          <p:cNvPr id="8" name="左大括号 7"/>
          <p:cNvSpPr/>
          <p:nvPr/>
        </p:nvSpPr>
        <p:spPr>
          <a:xfrm>
            <a:off x="363855" y="2001520"/>
            <a:ext cx="335915" cy="4800600"/>
          </a:xfrm>
          <a:prstGeom prst="leftBrace">
            <a:avLst>
              <a:gd name="adj1" fmla="val 0"/>
              <a:gd name="adj2" fmla="val 50000"/>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14145" y="963930"/>
            <a:ext cx="9697085" cy="1683385"/>
          </a:xfrm>
          <a:prstGeom prst="rect">
            <a:avLst/>
          </a:prstGeom>
          <a:noFill/>
          <a:ln w="9525">
            <a:noFill/>
          </a:ln>
        </p:spPr>
        <p:txBody>
          <a:bodyPr wrap="square">
            <a:noAutofit/>
          </a:bodyPr>
          <a:p>
            <a:pPr indent="457200">
              <a:lnSpc>
                <a:spcPct val="110000"/>
              </a:lnSpc>
            </a:pPr>
            <a:endParaRPr lang="en-US" altLang="zh-CN" b="0"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a:lnSpc>
                <a:spcPct val="150000"/>
              </a:lnSpc>
              <a:buFont typeface="Wingdings" panose="05000000000000000000" pitchFamily="2" charset="2"/>
              <a:buChar char="Ø"/>
            </a:pP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赛题评分流程：机器</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自动评分</a:t>
            </a:r>
            <a:r>
              <a:rPr lang="en-US" altLang="zh-CN" b="1"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cs typeface="微软雅黑" panose="020B0503020204020204" pitchFamily="34" charset="-122"/>
              </a:rPr>
              <a:t>技术路线认证</a:t>
            </a:r>
            <a:endParaRPr lang="en-US" altLang="zh-CN" b="1" dirty="0">
              <a:latin typeface="微软雅黑" panose="020B0503020204020204" pitchFamily="34" charset="-122"/>
              <a:ea typeface="微软雅黑" panose="020B0503020204020204" pitchFamily="34" charset="-122"/>
              <a:cs typeface="微软雅黑" panose="020B0503020204020204" pitchFamily="34" charset="-122"/>
            </a:endParaRPr>
          </a:p>
          <a:p>
            <a:pPr indent="457200">
              <a:lnSpc>
                <a:spcPct val="150000"/>
              </a:lnSpc>
            </a:pPr>
            <a:r>
              <a:rPr lang="zh-CN" altLang="en-US" dirty="0">
                <a:latin typeface="微软雅黑" panose="020B0503020204020204" pitchFamily="34" charset="-122"/>
                <a:ea typeface="微软雅黑" panose="020B0503020204020204" pitchFamily="34" charset="-122"/>
              </a:rPr>
              <a:t>预赛成绩总分为100分。分别由机器</a:t>
            </a:r>
            <a:r>
              <a:rPr lang="zh-CN" altLang="en-US" dirty="0">
                <a:latin typeface="微软雅黑" panose="020B0503020204020204" pitchFamily="34" charset="-122"/>
                <a:ea typeface="微软雅黑" panose="020B0503020204020204" pitchFamily="34" charset="-122"/>
              </a:rPr>
              <a:t>自动评分</a:t>
            </a:r>
            <a:r>
              <a:rPr lang="en-US" altLang="zh-CN" dirty="0">
                <a:latin typeface="微软雅黑" panose="020B0503020204020204" pitchFamily="34" charset="-122"/>
                <a:ea typeface="微软雅黑" panose="020B0503020204020204" pitchFamily="34" charset="-122"/>
              </a:rPr>
              <a:t>100</a:t>
            </a:r>
            <a:r>
              <a:rPr lang="zh-CN" altLang="en-US" dirty="0">
                <a:latin typeface="微软雅黑" panose="020B0503020204020204" pitchFamily="34" charset="-122"/>
                <a:ea typeface="微软雅黑" panose="020B0503020204020204" pitchFamily="34" charset="-122"/>
              </a:rPr>
              <a:t>分和技术路线认证</a:t>
            </a:r>
            <a:r>
              <a:rPr lang="en-US" altLang="zh-CN" dirty="0">
                <a:latin typeface="微软雅黑" panose="020B0503020204020204" pitchFamily="34" charset="-122"/>
                <a:ea typeface="微软雅黑" panose="020B0503020204020204" pitchFamily="34" charset="-122"/>
              </a:rPr>
              <a:t>100</a:t>
            </a:r>
            <a:r>
              <a:rPr lang="zh-CN" altLang="en-US" dirty="0">
                <a:latin typeface="微软雅黑" panose="020B0503020204020204" pitchFamily="34" charset="-122"/>
                <a:ea typeface="微软雅黑" panose="020B0503020204020204" pitchFamily="34" charset="-122"/>
              </a:rPr>
              <a:t>分按权重</a:t>
            </a:r>
            <a:r>
              <a:rPr lang="zh-CN" altLang="en-US" dirty="0">
                <a:latin typeface="微软雅黑" panose="020B0503020204020204" pitchFamily="34" charset="-122"/>
                <a:ea typeface="微软雅黑" panose="020B0503020204020204" pitchFamily="34" charset="-122"/>
              </a:rPr>
              <a:t>计算，机器自动评分占70%、技术路线认证30%。</a:t>
            </a:r>
            <a:endParaRPr lang="zh-CN" altLang="en-US" dirty="0">
              <a:latin typeface="微软雅黑" panose="020B0503020204020204" pitchFamily="34" charset="-122"/>
              <a:ea typeface="微软雅黑" panose="020B0503020204020204" pitchFamily="34" charset="-122"/>
            </a:endParaRPr>
          </a:p>
        </p:txBody>
      </p:sp>
      <p:sp>
        <p:nvSpPr>
          <p:cNvPr id="6" name="文本框 5"/>
          <p:cNvSpPr txBox="1"/>
          <p:nvPr/>
        </p:nvSpPr>
        <p:spPr>
          <a:xfrm>
            <a:off x="735330" y="891540"/>
            <a:ext cx="6473825" cy="521970"/>
          </a:xfrm>
          <a:prstGeom prst="rect">
            <a:avLst/>
          </a:prstGeom>
          <a:noFill/>
        </p:spPr>
        <p:txBody>
          <a:bodyPr wrap="square">
            <a:spAutoFit/>
          </a:bodyPr>
          <a:p>
            <a:pPr indent="355600"/>
            <a:r>
              <a:rPr lang="zh-CN" altLang="zh-CN" sz="2800" b="1" dirty="0">
                <a:latin typeface="微软雅黑" panose="020B0503020204020204" pitchFamily="34" charset="-122"/>
                <a:ea typeface="微软雅黑" panose="020B0503020204020204" pitchFamily="34" charset="-122"/>
                <a:cs typeface="微软雅黑" panose="020B0503020204020204" pitchFamily="34" charset="-122"/>
              </a:rPr>
              <a:t>评分</a:t>
            </a:r>
            <a:r>
              <a:rPr lang="zh-CN" altLang="zh-CN" sz="2800" b="1" dirty="0">
                <a:latin typeface="微软雅黑" panose="020B0503020204020204" pitchFamily="34" charset="-122"/>
                <a:ea typeface="微软雅黑" panose="020B0503020204020204" pitchFamily="34" charset="-122"/>
                <a:cs typeface="微软雅黑" panose="020B0503020204020204" pitchFamily="34" charset="-122"/>
              </a:rPr>
              <a:t>标准</a:t>
            </a:r>
            <a:endParaRPr lang="zh-CN" altLang="zh-CN" sz="2800" b="1" dirty="0">
              <a:latin typeface="微软雅黑" panose="020B0503020204020204" pitchFamily="34" charset="-122"/>
              <a:ea typeface="微软雅黑" panose="020B0503020204020204" pitchFamily="34" charset="-122"/>
              <a:cs typeface="微软雅黑" panose="020B0503020204020204" pitchFamily="34" charset="-122"/>
            </a:endParaRPr>
          </a:p>
        </p:txBody>
      </p:sp>
      <p:graphicFrame>
        <p:nvGraphicFramePr>
          <p:cNvPr id="7" name="表格 6"/>
          <p:cNvGraphicFramePr>
            <a:graphicFrameLocks noGrp="1"/>
          </p:cNvGraphicFramePr>
          <p:nvPr>
            <p:custDataLst>
              <p:tags r:id="rId1"/>
            </p:custDataLst>
          </p:nvPr>
        </p:nvGraphicFramePr>
        <p:xfrm>
          <a:off x="1471930" y="2533015"/>
          <a:ext cx="9515475" cy="4239260"/>
        </p:xfrm>
        <a:graphic>
          <a:graphicData uri="http://schemas.openxmlformats.org/drawingml/2006/table">
            <a:tbl>
              <a:tblPr firstRow="1" bandRow="1">
                <a:tableStyleId>{5C22544A-7EE6-4342-B048-85BDC9FD1C3A}</a:tableStyleId>
              </a:tblPr>
              <a:tblGrid>
                <a:gridCol w="3083560"/>
                <a:gridCol w="1737360"/>
                <a:gridCol w="2202815"/>
                <a:gridCol w="2491740"/>
              </a:tblGrid>
              <a:tr h="365760">
                <a:tc>
                  <a:txBody>
                    <a:bodyPr/>
                    <a:p>
                      <a:pPr algn="ctr">
                        <a:buClrTx/>
                        <a:buSzTx/>
                        <a:buFontTx/>
                      </a:pPr>
                      <a:r>
                        <a:rPr lang="zh-CN" altLang="en-US" sz="1800" b="1" dirty="0">
                          <a:latin typeface="微软雅黑" panose="020B0503020204020204" pitchFamily="34" charset="-122"/>
                          <a:ea typeface="微软雅黑" panose="020B0503020204020204" pitchFamily="34" charset="-122"/>
                          <a:cs typeface="微软雅黑" panose="020B0503020204020204" pitchFamily="34" charset="-122"/>
                        </a:rPr>
                        <a:t>评分方式</a:t>
                      </a:r>
                      <a:endParaRPr lang="zh-CN" altLang="en-US" sz="1800" b="1"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solidFill>
                      <a:schemeClr val="accent2">
                        <a:lumMod val="75000"/>
                      </a:schemeClr>
                    </a:solidFill>
                  </a:tcPr>
                </a:tc>
                <a:tc>
                  <a:txBody>
                    <a:bodyPr/>
                    <a:p>
                      <a:pPr algn="ctr"/>
                      <a:r>
                        <a:rPr lang="zh-CN" altLang="en-US" sz="1800" b="1" dirty="0">
                          <a:latin typeface="微软雅黑" panose="020B0503020204020204" pitchFamily="34" charset="-122"/>
                          <a:ea typeface="微软雅黑" panose="020B0503020204020204" pitchFamily="34" charset="-122"/>
                          <a:cs typeface="微软雅黑" panose="020B0503020204020204" pitchFamily="34" charset="-122"/>
                        </a:rPr>
                        <a:t>评价维度</a:t>
                      </a:r>
                      <a:endParaRPr lang="zh-CN" altLang="en-US" sz="1800" b="1"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solidFill>
                      <a:schemeClr val="accent2">
                        <a:lumMod val="75000"/>
                      </a:schemeClr>
                    </a:solidFill>
                  </a:tcPr>
                </a:tc>
                <a:tc>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latin typeface="微软雅黑" panose="020B0503020204020204" pitchFamily="34" charset="-122"/>
                          <a:ea typeface="微软雅黑" panose="020B0503020204020204" pitchFamily="34" charset="-122"/>
                          <a:cs typeface="微软雅黑" panose="020B0503020204020204" pitchFamily="34" charset="-122"/>
                        </a:rPr>
                        <a:t>分数</a:t>
                      </a:r>
                      <a:endParaRPr lang="zh-CN" altLang="en-US" sz="1800" b="1"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b="1" dirty="0">
                          <a:latin typeface="微软雅黑" panose="020B0503020204020204" pitchFamily="34" charset="-122"/>
                          <a:ea typeface="微软雅黑" panose="020B0503020204020204" pitchFamily="34" charset="-122"/>
                          <a:cs typeface="微软雅黑" panose="020B0503020204020204" pitchFamily="34" charset="-122"/>
                        </a:rPr>
                        <a:t>赋分</a:t>
                      </a:r>
                      <a:endParaRPr lang="zh-CN" altLang="en-US" sz="1800" b="1"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508635">
                <a:tc rowSpan="6">
                  <a:txBody>
                    <a:bodyPr/>
                    <a:p>
                      <a:pPr algn="ctr"/>
                      <a:r>
                        <a:rPr lang="zh-CN" altLang="en-US" sz="1800" dirty="0">
                          <a:latin typeface="微软雅黑" panose="020B0503020204020204" pitchFamily="34" charset="-122"/>
                          <a:ea typeface="微软雅黑" panose="020B0503020204020204" pitchFamily="34" charset="-122"/>
                          <a:cs typeface="微软雅黑" panose="020B0503020204020204" pitchFamily="34" charset="-122"/>
                        </a:rPr>
                        <a:t>机器自动评分分数占70%</a:t>
                      </a:r>
                      <a:endParaRPr lang="zh-CN" altLang="en-US" sz="180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p>
                      <a:pPr>
                        <a:lnSpc>
                          <a:spcPts val="2800"/>
                        </a:lnSpc>
                        <a:spcBef>
                          <a:spcPct val="0"/>
                        </a:spcBef>
                        <a:spcAft>
                          <a:spcPct val="0"/>
                        </a:spcAft>
                      </a:pPr>
                      <a:r>
                        <a:rPr lang="zh-CN" sz="1600">
                          <a:solidFill>
                            <a:srgbClr val="000000"/>
                          </a:solidFill>
                          <a:latin typeface="微软雅黑" panose="020B0503020204020204" pitchFamily="34" charset="-122"/>
                          <a:ea typeface="微软雅黑" panose="020B0503020204020204" pitchFamily="34" charset="-122"/>
                        </a:rPr>
                        <a:t>科研问题相关性</a:t>
                      </a:r>
                      <a:endParaRPr lang="zh-CN" sz="1600">
                        <a:solidFill>
                          <a:srgbClr val="000000"/>
                        </a:solidFill>
                        <a:latin typeface="微软雅黑" panose="020B0503020204020204" pitchFamily="34" charset="-122"/>
                        <a:ea typeface="微软雅黑" panose="020B0503020204020204" pitchFamily="34" charset="-122"/>
                      </a:endParaRPr>
                    </a:p>
                  </a:txBody>
                  <a:tcPr marL="68580" marR="68580" marT="0" marB="0" anchor="ctr" anchorCtr="0"/>
                </a:tc>
                <a:tc>
                  <a:txBody>
                    <a:bodyPr/>
                    <a:p>
                      <a:pPr algn="ctr">
                        <a:lnSpc>
                          <a:spcPts val="2800"/>
                        </a:lnSpc>
                        <a:spcBef>
                          <a:spcPct val="0"/>
                        </a:spcBef>
                        <a:spcAft>
                          <a:spcPct val="0"/>
                        </a:spcAft>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25</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c rowSpan="6">
                  <a:txBody>
                    <a:bodyPr/>
                    <a:p>
                      <a:pPr algn="ctr">
                        <a:lnSpc>
                          <a:spcPts val="2800"/>
                        </a:lnSpc>
                        <a:spcBef>
                          <a:spcPct val="0"/>
                        </a:spcBef>
                        <a:spcAft>
                          <a:spcPct val="0"/>
                        </a:spcAft>
                        <a:buNone/>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70</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r>
              <a:tr h="509905">
                <a:tc vMerge="1">
                  <a:tcPr anchor="ctr"/>
                </a:tc>
                <a:tc>
                  <a:txBody>
                    <a:bodyPr/>
                    <a:p>
                      <a:pPr>
                        <a:lnSpc>
                          <a:spcPts val="2800"/>
                        </a:lnSpc>
                        <a:spcBef>
                          <a:spcPct val="0"/>
                        </a:spcBef>
                        <a:spcAft>
                          <a:spcPct val="0"/>
                        </a:spcAft>
                      </a:pPr>
                      <a:r>
                        <a:rPr lang="zh-CN" sz="1600">
                          <a:solidFill>
                            <a:srgbClr val="000000"/>
                          </a:solidFill>
                          <a:latin typeface="微软雅黑" panose="020B0503020204020204" pitchFamily="34" charset="-122"/>
                          <a:ea typeface="微软雅黑" panose="020B0503020204020204" pitchFamily="34" charset="-122"/>
                        </a:rPr>
                        <a:t>假设结构完整性</a:t>
                      </a:r>
                      <a:endParaRPr lang="zh-CN" sz="1600">
                        <a:solidFill>
                          <a:srgbClr val="000000"/>
                        </a:solidFill>
                        <a:latin typeface="微软雅黑" panose="020B0503020204020204" pitchFamily="34" charset="-122"/>
                        <a:ea typeface="微软雅黑" panose="020B0503020204020204" pitchFamily="34" charset="-122"/>
                      </a:endParaRPr>
                    </a:p>
                  </a:txBody>
                  <a:tcPr marL="68580" marR="68580" marT="0" marB="0" anchor="ctr" anchorCtr="0"/>
                </a:tc>
                <a:tc>
                  <a:txBody>
                    <a:bodyPr/>
                    <a:p>
                      <a:pPr algn="ctr">
                        <a:lnSpc>
                          <a:spcPts val="2800"/>
                        </a:lnSpc>
                        <a:spcBef>
                          <a:spcPct val="0"/>
                        </a:spcBef>
                        <a:spcAft>
                          <a:spcPct val="0"/>
                        </a:spcAft>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15</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c vMerge="1">
                  <a:tcPr marL="68580" marR="68580" marT="0" marB="0" anchor="ctr" anchorCtr="0"/>
                </a:tc>
              </a:tr>
              <a:tr h="355600">
                <a:tc vMerge="1">
                  <a:tcPr anchor="ctr"/>
                </a:tc>
                <a:tc>
                  <a:txBody>
                    <a:bodyPr/>
                    <a:p>
                      <a:pPr>
                        <a:lnSpc>
                          <a:spcPts val="2800"/>
                        </a:lnSpc>
                        <a:spcBef>
                          <a:spcPct val="0"/>
                        </a:spcBef>
                        <a:spcAft>
                          <a:spcPct val="0"/>
                        </a:spcAft>
                      </a:pPr>
                      <a:r>
                        <a:rPr lang="zh-CN" sz="1600">
                          <a:solidFill>
                            <a:srgbClr val="000000"/>
                          </a:solidFill>
                          <a:latin typeface="微软雅黑" panose="020B0503020204020204" pitchFamily="34" charset="-122"/>
                          <a:ea typeface="微软雅黑" panose="020B0503020204020204" pitchFamily="34" charset="-122"/>
                        </a:rPr>
                        <a:t>假设非重复性</a:t>
                      </a:r>
                      <a:endParaRPr lang="zh-CN" sz="1600">
                        <a:solidFill>
                          <a:srgbClr val="000000"/>
                        </a:solidFill>
                        <a:latin typeface="微软雅黑" panose="020B0503020204020204" pitchFamily="34" charset="-122"/>
                        <a:ea typeface="微软雅黑" panose="020B0503020204020204" pitchFamily="34" charset="-122"/>
                      </a:endParaRPr>
                    </a:p>
                  </a:txBody>
                  <a:tcPr marL="68580" marR="68580" marT="0" marB="0" anchor="ctr" anchorCtr="0"/>
                </a:tc>
                <a:tc>
                  <a:txBody>
                    <a:bodyPr/>
                    <a:p>
                      <a:pPr algn="ctr">
                        <a:lnSpc>
                          <a:spcPts val="2800"/>
                        </a:lnSpc>
                        <a:spcBef>
                          <a:spcPct val="0"/>
                        </a:spcBef>
                        <a:spcAft>
                          <a:spcPct val="0"/>
                        </a:spcAft>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20</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c vMerge="1">
                  <a:tcPr marL="68580" marR="68580" marT="0" marB="0" anchor="ctr" anchorCtr="0"/>
                </a:tc>
              </a:tr>
              <a:tr h="355600">
                <a:tc vMerge="1">
                  <a:tcPr anchor="ctr"/>
                </a:tc>
                <a:tc>
                  <a:txBody>
                    <a:bodyPr/>
                    <a:p>
                      <a:pPr>
                        <a:lnSpc>
                          <a:spcPts val="2800"/>
                        </a:lnSpc>
                        <a:spcBef>
                          <a:spcPct val="0"/>
                        </a:spcBef>
                        <a:spcAft>
                          <a:spcPct val="0"/>
                        </a:spcAft>
                      </a:pPr>
                      <a:r>
                        <a:rPr lang="zh-CN" sz="1600">
                          <a:solidFill>
                            <a:srgbClr val="000000"/>
                          </a:solidFill>
                          <a:latin typeface="微软雅黑" panose="020B0503020204020204" pitchFamily="34" charset="-122"/>
                          <a:ea typeface="微软雅黑" panose="020B0503020204020204" pitchFamily="34" charset="-122"/>
                        </a:rPr>
                        <a:t>知识支撑度</a:t>
                      </a:r>
                      <a:endParaRPr lang="zh-CN" sz="1600">
                        <a:solidFill>
                          <a:srgbClr val="000000"/>
                        </a:solidFill>
                        <a:latin typeface="微软雅黑" panose="020B0503020204020204" pitchFamily="34" charset="-122"/>
                        <a:ea typeface="微软雅黑" panose="020B0503020204020204" pitchFamily="34" charset="-122"/>
                      </a:endParaRPr>
                    </a:p>
                  </a:txBody>
                  <a:tcPr marL="68580" marR="68580" marT="0" marB="0" anchor="ctr" anchorCtr="0"/>
                </a:tc>
                <a:tc>
                  <a:txBody>
                    <a:bodyPr/>
                    <a:p>
                      <a:pPr algn="ctr">
                        <a:lnSpc>
                          <a:spcPts val="2800"/>
                        </a:lnSpc>
                        <a:spcBef>
                          <a:spcPct val="0"/>
                        </a:spcBef>
                        <a:spcAft>
                          <a:spcPct val="0"/>
                        </a:spcAft>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20</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c vMerge="1">
                  <a:tcPr marL="68580" marR="68580" marT="0" marB="0" anchor="ctr" anchorCtr="0"/>
                </a:tc>
              </a:tr>
              <a:tr h="355600">
                <a:tc vMerge="1">
                  <a:tcPr anchor="ctr"/>
                </a:tc>
                <a:tc>
                  <a:txBody>
                    <a:bodyPr/>
                    <a:p>
                      <a:pPr>
                        <a:lnSpc>
                          <a:spcPts val="2800"/>
                        </a:lnSpc>
                        <a:spcBef>
                          <a:spcPct val="0"/>
                        </a:spcBef>
                        <a:spcAft>
                          <a:spcPct val="0"/>
                        </a:spcAft>
                      </a:pPr>
                      <a:r>
                        <a:rPr lang="zh-CN" sz="1600">
                          <a:solidFill>
                            <a:srgbClr val="000000"/>
                          </a:solidFill>
                          <a:latin typeface="微软雅黑" panose="020B0503020204020204" pitchFamily="34" charset="-122"/>
                          <a:ea typeface="微软雅黑" panose="020B0503020204020204" pitchFamily="34" charset="-122"/>
                        </a:rPr>
                        <a:t>可验证性</a:t>
                      </a:r>
                      <a:endParaRPr lang="zh-CN" sz="1600">
                        <a:solidFill>
                          <a:srgbClr val="000000"/>
                        </a:solidFill>
                        <a:latin typeface="微软雅黑" panose="020B0503020204020204" pitchFamily="34" charset="-122"/>
                        <a:ea typeface="微软雅黑" panose="020B0503020204020204" pitchFamily="34" charset="-122"/>
                      </a:endParaRPr>
                    </a:p>
                  </a:txBody>
                  <a:tcPr marL="68580" marR="68580" marT="0" marB="0" anchor="ctr" anchorCtr="0"/>
                </a:tc>
                <a:tc>
                  <a:txBody>
                    <a:bodyPr/>
                    <a:p>
                      <a:pPr algn="ctr">
                        <a:lnSpc>
                          <a:spcPts val="2800"/>
                        </a:lnSpc>
                        <a:spcBef>
                          <a:spcPct val="0"/>
                        </a:spcBef>
                        <a:spcAft>
                          <a:spcPct val="0"/>
                        </a:spcAft>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10</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c vMerge="1">
                  <a:tcPr marL="68580" marR="68580" marT="0" marB="0" anchor="ctr" anchorCtr="0"/>
                </a:tc>
              </a:tr>
              <a:tr h="355600">
                <a:tc vMerge="1">
                  <a:tcPr anchor="ctr"/>
                </a:tc>
                <a:tc>
                  <a:txBody>
                    <a:bodyPr/>
                    <a:p>
                      <a:pPr>
                        <a:lnSpc>
                          <a:spcPts val="2800"/>
                        </a:lnSpc>
                        <a:spcBef>
                          <a:spcPct val="0"/>
                        </a:spcBef>
                        <a:spcAft>
                          <a:spcPct val="0"/>
                        </a:spcAft>
                      </a:pPr>
                      <a:r>
                        <a:rPr lang="zh-CN" sz="1600">
                          <a:solidFill>
                            <a:srgbClr val="000000"/>
                          </a:solidFill>
                          <a:latin typeface="微软雅黑" panose="020B0503020204020204" pitchFamily="34" charset="-122"/>
                          <a:ea typeface="微软雅黑" panose="020B0503020204020204" pitchFamily="34" charset="-122"/>
                        </a:rPr>
                        <a:t>创新性</a:t>
                      </a:r>
                      <a:endParaRPr lang="zh-CN" sz="1600">
                        <a:solidFill>
                          <a:srgbClr val="000000"/>
                        </a:solidFill>
                        <a:latin typeface="微软雅黑" panose="020B0503020204020204" pitchFamily="34" charset="-122"/>
                        <a:ea typeface="微软雅黑" panose="020B0503020204020204" pitchFamily="34" charset="-122"/>
                      </a:endParaRPr>
                    </a:p>
                  </a:txBody>
                  <a:tcPr marL="68580" marR="68580" marT="0" marB="0" anchor="ctr" anchorCtr="0"/>
                </a:tc>
                <a:tc>
                  <a:txBody>
                    <a:bodyPr/>
                    <a:p>
                      <a:pPr algn="ctr">
                        <a:lnSpc>
                          <a:spcPts val="2800"/>
                        </a:lnSpc>
                        <a:spcBef>
                          <a:spcPct val="0"/>
                        </a:spcBef>
                        <a:spcAft>
                          <a:spcPct val="0"/>
                        </a:spcAft>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10</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c vMerge="1">
                  <a:tcPr marL="68580" marR="68580" marT="0" marB="0" anchor="ctr" anchorCtr="0"/>
                </a:tc>
              </a:tr>
              <a:tr h="355600">
                <a:tc rowSpan="3">
                  <a:txBody>
                    <a:bodyPr/>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smtClean="0">
                          <a:solidFill>
                            <a:schemeClr val="dk1"/>
                          </a:solidFill>
                          <a:latin typeface="微软雅黑" panose="020B0503020204020204" pitchFamily="34" charset="-122"/>
                          <a:ea typeface="微软雅黑" panose="020B0503020204020204" pitchFamily="34" charset="-122"/>
                          <a:cs typeface="Times New Roman" panose="02020603050405020304" pitchFamily="18" charset="0"/>
                          <a:sym typeface="+mn-ea"/>
                        </a:rPr>
                        <a:t>技术路线认证分数占30%</a:t>
                      </a:r>
                      <a:endParaRPr lang="zh-CN" altLang="en-US" sz="1800" kern="1200" dirty="0" smtClean="0">
                        <a:solidFill>
                          <a:schemeClr val="dk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txBody>
                  <a:tcPr anchor="ctr"/>
                </a:tc>
                <a:tc>
                  <a:txBody>
                    <a:bodyPr/>
                    <a:p>
                      <a:pPr>
                        <a:lnSpc>
                          <a:spcPts val="2800"/>
                        </a:lnSpc>
                        <a:spcBef>
                          <a:spcPct val="0"/>
                        </a:spcBef>
                        <a:spcAft>
                          <a:spcPct val="0"/>
                        </a:spcAft>
                      </a:pPr>
                      <a:r>
                        <a:rPr lang="zh-CN" sz="1600">
                          <a:solidFill>
                            <a:srgbClr val="000000"/>
                          </a:solidFill>
                          <a:latin typeface="微软雅黑" panose="020B0503020204020204" pitchFamily="34" charset="-122"/>
                          <a:ea typeface="微软雅黑" panose="020B0503020204020204" pitchFamily="34" charset="-122"/>
                        </a:rPr>
                        <a:t>科学合理性</a:t>
                      </a:r>
                      <a:endParaRPr lang="zh-CN" sz="1600">
                        <a:solidFill>
                          <a:srgbClr val="000000"/>
                        </a:solidFill>
                        <a:latin typeface="微软雅黑" panose="020B0503020204020204" pitchFamily="34" charset="-122"/>
                        <a:ea typeface="微软雅黑" panose="020B0503020204020204" pitchFamily="34" charset="-122"/>
                      </a:endParaRPr>
                    </a:p>
                  </a:txBody>
                  <a:tcPr marL="68580" marR="68580" marT="0" marB="0" anchor="ctr" anchorCtr="0"/>
                </a:tc>
                <a:tc>
                  <a:txBody>
                    <a:bodyPr/>
                    <a:p>
                      <a:pPr algn="ctr">
                        <a:lnSpc>
                          <a:spcPts val="2800"/>
                        </a:lnSpc>
                        <a:spcBef>
                          <a:spcPct val="0"/>
                        </a:spcBef>
                        <a:spcAft>
                          <a:spcPct val="0"/>
                        </a:spcAft>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43</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c rowSpan="3">
                  <a:txBody>
                    <a:bodyPr/>
                    <a:p>
                      <a:pPr algn="ctr">
                        <a:lnSpc>
                          <a:spcPts val="2800"/>
                        </a:lnSpc>
                        <a:spcBef>
                          <a:spcPct val="0"/>
                        </a:spcBef>
                        <a:spcAft>
                          <a:spcPct val="0"/>
                        </a:spcAft>
                        <a:buNone/>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30</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r>
              <a:tr h="355600">
                <a:tc vMerge="1">
                  <a:tcPr anchor="ctr"/>
                </a:tc>
                <a:tc>
                  <a:txBody>
                    <a:bodyPr/>
                    <a:p>
                      <a:pPr>
                        <a:lnSpc>
                          <a:spcPts val="2800"/>
                        </a:lnSpc>
                        <a:spcBef>
                          <a:spcPct val="0"/>
                        </a:spcBef>
                        <a:spcAft>
                          <a:spcPct val="0"/>
                        </a:spcAft>
                      </a:pPr>
                      <a:r>
                        <a:rPr lang="zh-CN" sz="1600">
                          <a:solidFill>
                            <a:srgbClr val="000000"/>
                          </a:solidFill>
                          <a:latin typeface="微软雅黑" panose="020B0503020204020204" pitchFamily="34" charset="-122"/>
                          <a:ea typeface="微软雅黑" panose="020B0503020204020204" pitchFamily="34" charset="-122"/>
                        </a:rPr>
                        <a:t>可验证性</a:t>
                      </a:r>
                      <a:endParaRPr lang="zh-CN" sz="1600">
                        <a:solidFill>
                          <a:srgbClr val="000000"/>
                        </a:solidFill>
                        <a:latin typeface="微软雅黑" panose="020B0503020204020204" pitchFamily="34" charset="-122"/>
                        <a:ea typeface="微软雅黑" panose="020B0503020204020204" pitchFamily="34" charset="-122"/>
                      </a:endParaRPr>
                    </a:p>
                  </a:txBody>
                  <a:tcPr marL="68580" marR="68580" marT="0" marB="0" anchor="ctr" anchorCtr="0"/>
                </a:tc>
                <a:tc>
                  <a:txBody>
                    <a:bodyPr/>
                    <a:p>
                      <a:pPr algn="ctr">
                        <a:lnSpc>
                          <a:spcPts val="2800"/>
                        </a:lnSpc>
                        <a:spcBef>
                          <a:spcPct val="0"/>
                        </a:spcBef>
                        <a:spcAft>
                          <a:spcPct val="0"/>
                        </a:spcAft>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27</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c vMerge="1">
                  <a:tcPr marL="68580" marR="68580" marT="0" marB="0" anchor="ctr" anchorCtr="0"/>
                </a:tc>
              </a:tr>
              <a:tr h="355600">
                <a:tc vMerge="1">
                  <a:tcPr anchor="ctr"/>
                </a:tc>
                <a:tc>
                  <a:txBody>
                    <a:bodyPr/>
                    <a:p>
                      <a:pPr>
                        <a:lnSpc>
                          <a:spcPts val="2800"/>
                        </a:lnSpc>
                        <a:spcBef>
                          <a:spcPct val="0"/>
                        </a:spcBef>
                        <a:spcAft>
                          <a:spcPct val="0"/>
                        </a:spcAft>
                      </a:pPr>
                      <a:r>
                        <a:rPr lang="zh-CN" sz="1600" b="0">
                          <a:latin typeface="微软雅黑" panose="020B0503020204020204" pitchFamily="34" charset="-122"/>
                          <a:ea typeface="微软雅黑" panose="020B0503020204020204" pitchFamily="34" charset="-122"/>
                        </a:rPr>
                        <a:t>创新性</a:t>
                      </a:r>
                      <a:endParaRPr lang="zh-CN" sz="1600" b="0">
                        <a:solidFill>
                          <a:srgbClr val="000000"/>
                        </a:solidFill>
                        <a:latin typeface="微软雅黑" panose="020B0503020204020204" pitchFamily="34" charset="-122"/>
                        <a:ea typeface="微软雅黑" panose="020B0503020204020204" pitchFamily="34" charset="-122"/>
                      </a:endParaRPr>
                    </a:p>
                  </a:txBody>
                  <a:tcPr marL="68580" marR="68580" marT="0" marB="0" anchor="ctr" anchorCtr="0"/>
                </a:tc>
                <a:tc>
                  <a:txBody>
                    <a:bodyPr/>
                    <a:p>
                      <a:pPr algn="ctr">
                        <a:lnSpc>
                          <a:spcPts val="2800"/>
                        </a:lnSpc>
                        <a:spcBef>
                          <a:spcPct val="0"/>
                        </a:spcBef>
                        <a:spcAft>
                          <a:spcPct val="0"/>
                        </a:spcAft>
                      </a:pPr>
                      <a:r>
                        <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30</a:t>
                      </a:r>
                      <a:endParaRPr lang="en-US" altLang="zh-CN" sz="160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nchorCtr="0"/>
                </a:tc>
                <a:tc vMerge="1">
                  <a:tcPr marL="68580" marR="68580" marT="0" marB="0" anchor="ctr" anchorCtr="0"/>
                </a:tc>
              </a:tr>
              <a:tr h="365760">
                <a:tc>
                  <a:txBody>
                    <a:bodyPr/>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smtClean="0">
                          <a:solidFill>
                            <a:schemeClr val="dk1"/>
                          </a:solidFill>
                          <a:latin typeface="微软雅黑" panose="020B0503020204020204" pitchFamily="34" charset="-122"/>
                          <a:ea typeface="微软雅黑" panose="020B0503020204020204" pitchFamily="34" charset="-122"/>
                          <a:cs typeface="Times New Roman" panose="02020603050405020304" pitchFamily="18" charset="0"/>
                          <a:sym typeface="+mn-ea"/>
                        </a:rPr>
                        <a:t>总计</a:t>
                      </a:r>
                      <a:endParaRPr lang="zh-CN" altLang="en-US" sz="1800" kern="1200" dirty="0" smtClean="0">
                        <a:solidFill>
                          <a:schemeClr val="dk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txBody>
                  <a:tcPr anchor="ctr">
                    <a:solidFill>
                      <a:srgbClr val="CFD5EA"/>
                    </a:solidFill>
                  </a:tcPr>
                </a:tc>
                <a:tc gridSpan="3">
                  <a:txBody>
                    <a:bodyPr/>
                    <a:p>
                      <a:pPr algn="ctr">
                        <a:lnSpc>
                          <a:spcPts val="2800"/>
                        </a:lnSpc>
                        <a:spcBef>
                          <a:spcPct val="0"/>
                        </a:spcBef>
                        <a:spcAft>
                          <a:spcPct val="0"/>
                        </a:spcAft>
                        <a:buNone/>
                      </a:pPr>
                      <a:r>
                        <a:rPr lang="en-US" altLang="zh-CN" sz="1600" b="0">
                          <a:solidFill>
                            <a:srgbClr val="000000"/>
                          </a:solidFill>
                          <a:latin typeface="Times New Roman" panose="02020603050405020304" pitchFamily="18" charset="0"/>
                          <a:ea typeface="宋体" panose="02010600030101010101" pitchFamily="2" charset="-122"/>
                        </a:rPr>
                        <a:t>100</a:t>
                      </a:r>
                      <a:r>
                        <a:rPr lang="zh-CN" altLang="en-US" sz="1600" b="0">
                          <a:solidFill>
                            <a:srgbClr val="000000"/>
                          </a:solidFill>
                          <a:latin typeface="Times New Roman" panose="02020603050405020304" pitchFamily="18" charset="0"/>
                          <a:ea typeface="宋体" panose="02010600030101010101" pitchFamily="2" charset="-122"/>
                        </a:rPr>
                        <a:t>分</a:t>
                      </a:r>
                      <a:endParaRPr lang="zh-CN" altLang="en-US" sz="1600" b="0">
                        <a:solidFill>
                          <a:srgbClr val="000000"/>
                        </a:solidFill>
                        <a:latin typeface="Times New Roman" panose="02020603050405020304" pitchFamily="18" charset="0"/>
                        <a:ea typeface="宋体" panose="02010600030101010101" pitchFamily="2" charset="-122"/>
                      </a:endParaRPr>
                    </a:p>
                  </a:txBody>
                  <a:tcPr marL="68580" marR="68580" marT="0" marB="0" anchor="ctr" anchorCtr="0"/>
                </a:tc>
                <a:tc hMerge="1">
                  <a:tcPr marL="68580" marR="68580" marT="0" marB="0" anchor="ctr" anchorCtr="0"/>
                </a:tc>
                <a:tc hMerge="1">
                  <a:tcPr marL="68580" marR="68580" marT="0" marB="0" anchor="ctr" anchorCtr="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989965" y="1057275"/>
            <a:ext cx="9909175" cy="680085"/>
          </a:xfrm>
          <a:prstGeom prst="rect">
            <a:avLst/>
          </a:prstGeom>
          <a:noFill/>
          <a:ln w="9525">
            <a:noFill/>
          </a:ln>
        </p:spPr>
        <p:txBody>
          <a:bodyPr wrap="square">
            <a:noAutofit/>
          </a:bodyPr>
          <a:p>
            <a:pPr indent="355600" algn="l">
              <a:buClrTx/>
              <a:buSzTx/>
              <a:buFontTx/>
            </a:pP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平台使用</a:t>
            </a: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rPr>
              <a:t>介绍</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a:p>
            <a:pPr indent="355600"/>
            <a:endParaRPr lang="zh-CN" b="1" dirty="0">
              <a:ea typeface="宋体" panose="02010600030101010101" pitchFamily="2" charset="-122"/>
            </a:endParaRPr>
          </a:p>
          <a:p>
            <a:pPr indent="355600">
              <a:lnSpc>
                <a:spcPct val="150000"/>
              </a:lnSpc>
              <a:spcBef>
                <a:spcPts val="0"/>
              </a:spcBef>
              <a:spcAft>
                <a:spcPts val="0"/>
              </a:spcAft>
            </a:pP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899410" y="2049145"/>
            <a:ext cx="6392545" cy="1209040"/>
          </a:xfrm>
          <a:prstGeom prst="rect">
            <a:avLst/>
          </a:prstGeom>
        </p:spPr>
      </p:pic>
    </p:spTree>
  </p:cSld>
  <p:clrMapOvr>
    <a:masterClrMapping/>
  </p:clrMapOvr>
</p:sld>
</file>

<file path=ppt/tags/tag1.xml><?xml version="1.0" encoding="utf-8"?>
<p:tagLst xmlns:p="http://schemas.openxmlformats.org/presentationml/2006/main">
  <p:tag name="TABLE_ENDDRAG_ORIGIN_RECT" val="336*300"/>
  <p:tag name="TABLE_ENDDRAG_RECT" val="95*209*336*300"/>
</p:tagLst>
</file>

<file path=ppt/tags/tag2.xml><?xml version="1.0" encoding="utf-8"?>
<p:tagLst xmlns:p="http://schemas.openxmlformats.org/presentationml/2006/main">
  <p:tag name="TABLE_ENDDRAG_ORIGIN_RECT" val="445*300"/>
  <p:tag name="TABLE_ENDDRAG_RECT" val="451*209*445*300"/>
</p:tagLst>
</file>

<file path=ppt/tags/tag3.xml><?xml version="1.0" encoding="utf-8"?>
<p:tagLst xmlns:p="http://schemas.openxmlformats.org/presentationml/2006/main">
  <p:tag name="TABLE_ENDDRAG_ORIGIN_RECT" val="749*308"/>
  <p:tag name="TABLE_ENDDRAG_RECT" val="115*199*749*308"/>
</p:tagLst>
</file>

<file path=ppt/tags/tag4.xml><?xml version="1.0" encoding="utf-8"?>
<p:tagLst xmlns:p="http://schemas.openxmlformats.org/presentationml/2006/main">
  <p:tag name="resource_record_key" val="{&quot;13&quot;:[4722044]}"/>
  <p:tag name="commondata" val="eyJoZGlkIjoiMzc3MjQyMzZhMTVmZjA5NzU5ODY5ZWQ5MGQ4Njk0NDc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192988"/>
            </a:gs>
            <a:gs pos="100000">
              <a:srgbClr val="192988"/>
            </a:gs>
            <a:gs pos="72000">
              <a:srgbClr val="016DFF">
                <a:alpha val="30000"/>
              </a:srgbClr>
            </a:gs>
          </a:gsLst>
          <a:lin ang="1200000" scaled="0"/>
          <a:tileRect/>
        </a:gradFill>
        <a:ln w="12700" cap="flat" cmpd="sng" algn="ctr">
          <a:noFill/>
          <a:prstDash val="solid"/>
          <a:miter lim="800000"/>
        </a:ln>
      </a:spPr>
      <a:bodyPr rtlCol="0" anchor="ctr"/>
      <a:lstStyle>
        <a:defPPr marL="0" marR="0" indent="0" algn="ctr" defTabSz="914400" eaLnBrk="1" fontAlgn="auto" latinLnBrk="0" hangingPunct="1">
          <a:lnSpc>
            <a:spcPct val="100000"/>
          </a:lnSpc>
          <a:spcBef>
            <a:spcPts val="0"/>
          </a:spcBef>
          <a:spcAft>
            <a:spcPts val="0"/>
          </a:spcAft>
          <a:buClrTx/>
          <a:buSzTx/>
          <a:buFontTx/>
          <a:buNone/>
          <a:defRPr kumimoji="0" sz="1800" b="0" i="0" u="none" strike="noStrike" kern="0" cap="none" spc="0" normalizeH="0" baseline="0" noProof="0" dirty="0">
            <a:ln>
              <a:noFill/>
            </a:ln>
            <a:solidFill>
              <a:prstClr val="white"/>
            </a:solidFill>
            <a:effectLst/>
            <a:uLnTx/>
            <a:uFillTx/>
            <a:latin typeface="等线" panose="02010600030101010101" charset="-122"/>
            <a:cs typeface="+mn-cs"/>
          </a:defRPr>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1772</Words>
  <Application>WPS 演示</Application>
  <PresentationFormat>宽屏</PresentationFormat>
  <Paragraphs>210</Paragraphs>
  <Slides>12</Slides>
  <Notes>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12</vt:i4>
      </vt:variant>
    </vt:vector>
  </HeadingPairs>
  <TitlesOfParts>
    <vt:vector size="21" baseType="lpstr">
      <vt:lpstr>Arial</vt:lpstr>
      <vt:lpstr>宋体</vt:lpstr>
      <vt:lpstr>Wingdings</vt:lpstr>
      <vt:lpstr>等线</vt:lpstr>
      <vt:lpstr>微软雅黑</vt:lpstr>
      <vt:lpstr>Times New Roman</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feng you</dc:creator>
  <cp:lastModifiedBy>邵帅</cp:lastModifiedBy>
  <cp:revision>152</cp:revision>
  <dcterms:created xsi:type="dcterms:W3CDTF">2026-10-27T07:41:00Z</dcterms:created>
  <dcterms:modified xsi:type="dcterms:W3CDTF">2026-10-29T03:38:42Z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A8D428AE4C573840A355E06A7D05FAC6_43</vt:lpwstr>
  </property>
  <property fmtid="{D5CDD505-2E9C-101B-9397-08002B2CF9AE}" pid="3" name="KSOProductBuildVer">
    <vt:lpwstr>2052-12.1.0.29161</vt:lpwstr>
  </property>
</Properties>
</file>